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handoutMasterIdLst>
    <p:handoutMasterId r:id="rId27"/>
  </p:handoutMasterIdLst>
  <p:sldIdLst>
    <p:sldId id="271" r:id="rId2"/>
    <p:sldId id="264" r:id="rId3"/>
    <p:sldId id="292" r:id="rId4"/>
    <p:sldId id="265" r:id="rId5"/>
    <p:sldId id="268" r:id="rId6"/>
    <p:sldId id="270" r:id="rId7"/>
    <p:sldId id="269" r:id="rId8"/>
    <p:sldId id="274" r:id="rId9"/>
    <p:sldId id="275" r:id="rId10"/>
    <p:sldId id="276" r:id="rId11"/>
    <p:sldId id="263" r:id="rId12"/>
    <p:sldId id="278" r:id="rId13"/>
    <p:sldId id="286" r:id="rId14"/>
    <p:sldId id="266" r:id="rId15"/>
    <p:sldId id="277" r:id="rId16"/>
    <p:sldId id="280" r:id="rId17"/>
    <p:sldId id="284" r:id="rId18"/>
    <p:sldId id="281" r:id="rId19"/>
    <p:sldId id="287" r:id="rId20"/>
    <p:sldId id="285" r:id="rId21"/>
    <p:sldId id="267" r:id="rId22"/>
    <p:sldId id="288" r:id="rId23"/>
    <p:sldId id="289" r:id="rId24"/>
    <p:sldId id="291"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8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71936"/>
    <a:srgbClr val="F7D4D9"/>
    <a:srgbClr val="E9455C"/>
    <a:srgbClr val="D41935"/>
    <a:srgbClr val="FCEEF0"/>
    <a:srgbClr val="F2F2F2"/>
    <a:srgbClr val="1F7C34"/>
    <a:srgbClr val="C70E2C"/>
    <a:srgbClr val="FBE8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044" y="198"/>
      </p:cViewPr>
      <p:guideLst>
        <p:guide orient="horz" pos="238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58272E-2F2C-09C5-4852-F4FDB22943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6CE653F8-3E0B-FC87-C8F0-2DE1407337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5F1204-1AE8-44C5-97CB-B5B2D4F3353D}" type="datetimeFigureOut">
              <a:rPr lang="en-CA" smtClean="0"/>
              <a:t>2025-12-31</a:t>
            </a:fld>
            <a:endParaRPr lang="en-CA"/>
          </a:p>
        </p:txBody>
      </p:sp>
      <p:sp>
        <p:nvSpPr>
          <p:cNvPr id="4" name="Footer Placeholder 3">
            <a:extLst>
              <a:ext uri="{FF2B5EF4-FFF2-40B4-BE49-F238E27FC236}">
                <a16:creationId xmlns:a16="http://schemas.microsoft.com/office/drawing/2014/main" id="{8CB3CF0A-8696-D536-E8BD-DE3EB234EA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A8F3D310-3520-FB4A-FEAF-15F1CF9EFF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DDA2DB-2378-43FE-83AB-C9995E557600}" type="slidenum">
              <a:rPr lang="en-CA" smtClean="0"/>
              <a:t>‹#›</a:t>
            </a:fld>
            <a:endParaRPr lang="en-CA"/>
          </a:p>
        </p:txBody>
      </p:sp>
    </p:spTree>
    <p:extLst>
      <p:ext uri="{BB962C8B-B14F-4D97-AF65-F5344CB8AC3E}">
        <p14:creationId xmlns:p14="http://schemas.microsoft.com/office/powerpoint/2010/main" val="16876341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1492E-9A88-44F2-9116-52D73A71E71C}" type="datetimeFigureOut">
              <a:rPr lang="en-CA" smtClean="0"/>
              <a:t>2025-12-31</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9409-8E3B-4382-AB40-CA11195E1CA8}" type="slidenum">
              <a:rPr lang="en-CA" smtClean="0"/>
              <a:t>‹#›</a:t>
            </a:fld>
            <a:endParaRPr lang="en-CA"/>
          </a:p>
        </p:txBody>
      </p:sp>
    </p:spTree>
    <p:extLst>
      <p:ext uri="{BB962C8B-B14F-4D97-AF65-F5344CB8AC3E}">
        <p14:creationId xmlns:p14="http://schemas.microsoft.com/office/powerpoint/2010/main" val="42606587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CE26E567-6E0C-44A4-87C1-08AAE4926ED1}"/>
              </a:ext>
            </a:extLst>
          </p:cNvPr>
          <p:cNvSpPr/>
          <p:nvPr>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21" name="Google Shape;137;p49">
            <a:extLst>
              <a:ext uri="{FF2B5EF4-FFF2-40B4-BE49-F238E27FC236}">
                <a16:creationId xmlns:a16="http://schemas.microsoft.com/office/drawing/2014/main" id="{CC34C1F8-42ED-431D-B8AF-CD57FEB2080B}"/>
              </a:ext>
            </a:extLst>
          </p:cNvPr>
          <p:cNvCxnSpPr/>
          <p:nvPr/>
        </p:nvCxnSpPr>
        <p:spPr>
          <a:xfrm>
            <a:off x="266701" y="854612"/>
            <a:ext cx="8609012" cy="0"/>
          </a:xfrm>
          <a:prstGeom prst="straightConnector1">
            <a:avLst/>
          </a:prstGeom>
          <a:gradFill>
            <a:gsLst>
              <a:gs pos="0">
                <a:schemeClr val="accent1"/>
              </a:gs>
              <a:gs pos="100000">
                <a:schemeClr val="lt1"/>
              </a:gs>
            </a:gsLst>
            <a:lin ang="5400000" scaled="0"/>
          </a:gradFill>
          <a:ln w="19050" cap="flat" cmpd="sng">
            <a:solidFill>
              <a:srgbClr val="050A3F"/>
            </a:solidFill>
            <a:prstDash val="solid"/>
            <a:round/>
            <a:headEnd type="none" w="sm" len="sm"/>
            <a:tailEnd type="none" w="sm" len="sm"/>
          </a:ln>
        </p:spPr>
      </p:cxnSp>
      <p:grpSp>
        <p:nvGrpSpPr>
          <p:cNvPr id="27" name="Group 26">
            <a:extLst>
              <a:ext uri="{FF2B5EF4-FFF2-40B4-BE49-F238E27FC236}">
                <a16:creationId xmlns:a16="http://schemas.microsoft.com/office/drawing/2014/main" id="{BB74DAB1-4FCD-4501-A218-E34C2EEFCC36}"/>
              </a:ext>
            </a:extLst>
          </p:cNvPr>
          <p:cNvGrpSpPr/>
          <p:nvPr/>
        </p:nvGrpSpPr>
        <p:grpSpPr>
          <a:xfrm>
            <a:off x="342653" y="3209721"/>
            <a:ext cx="1888944" cy="2128563"/>
            <a:chOff x="293637" y="1175451"/>
            <a:chExt cx="1368000" cy="1640049"/>
          </a:xfrm>
        </p:grpSpPr>
        <p:sp>
          <p:nvSpPr>
            <p:cNvPr id="28" name="Google Shape;446;p7">
              <a:extLst>
                <a:ext uri="{FF2B5EF4-FFF2-40B4-BE49-F238E27FC236}">
                  <a16:creationId xmlns:a16="http://schemas.microsoft.com/office/drawing/2014/main" id="{A12102BC-EC5D-40CE-8151-0E25EE533B54}"/>
                </a:ext>
              </a:extLst>
            </p:cNvPr>
            <p:cNvSpPr txBox="1"/>
            <p:nvPr/>
          </p:nvSpPr>
          <p:spPr>
            <a:xfrm>
              <a:off x="293637" y="1175451"/>
              <a:ext cx="1368000" cy="378828"/>
            </a:xfrm>
            <a:prstGeom prst="rect">
              <a:avLst/>
            </a:prstGeom>
            <a:noFill/>
            <a:ln>
              <a:noFill/>
            </a:ln>
          </p:spPr>
          <p:txBody>
            <a:bodyPr spcFirstLastPara="1" wrap="square" lIns="15875" tIns="90000" rIns="15875" bIns="15875" anchor="t" anchorCtr="0">
              <a:noAutofit/>
            </a:bodyPr>
            <a:lstStyle/>
            <a:p>
              <a:pPr marL="0" marR="0" lvl="0" indent="0" algn="ctr" rtl="0">
                <a:lnSpc>
                  <a:spcPct val="100000"/>
                </a:lnSpc>
                <a:spcBef>
                  <a:spcPts val="0"/>
                </a:spcBef>
                <a:spcAft>
                  <a:spcPts val="0"/>
                </a:spcAft>
                <a:buClr>
                  <a:srgbClr val="000000"/>
                </a:buClr>
                <a:buSzPts val="620"/>
                <a:buFont typeface="Arial"/>
                <a:buNone/>
              </a:pPr>
              <a:r>
                <a:rPr lang="en-CA" sz="1200" b="1" i="0" u="none" strike="noStrike" cap="none">
                  <a:solidFill>
                    <a:srgbClr val="000000"/>
                  </a:solidFill>
                  <a:latin typeface="Arial"/>
                  <a:ea typeface="Arial"/>
                  <a:cs typeface="Arial"/>
                  <a:sym typeface="Arial"/>
                </a:rPr>
                <a:t>Name</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endParaRPr sz="62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endParaRPr sz="62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endParaRPr sz="62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r>
                <a:rPr lang="en-US" sz="620" b="1" i="0" u="none" strike="noStrike" cap="none">
                  <a:solidFill>
                    <a:srgbClr val="000000"/>
                  </a:solidFill>
                  <a:latin typeface="Arial"/>
                  <a:ea typeface="Arial"/>
                  <a:cs typeface="Arial"/>
                  <a:sym typeface="Arial"/>
                </a:rPr>
                <a:t> </a:t>
              </a:r>
              <a:br>
                <a:rPr lang="en-US" sz="620" b="1" i="0" u="none" strike="noStrike" cap="none">
                  <a:solidFill>
                    <a:srgbClr val="000000"/>
                  </a:solidFill>
                  <a:latin typeface="Arial"/>
                  <a:ea typeface="Arial"/>
                  <a:cs typeface="Arial"/>
                  <a:sym typeface="Arial"/>
                </a:rPr>
              </a:br>
              <a:endParaRPr sz="62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r>
                <a:rPr lang="en-US" sz="1100" b="0" i="0" u="none" strike="noStrike" cap="none">
                  <a:solidFill>
                    <a:srgbClr val="000000"/>
                  </a:solidFill>
                  <a:latin typeface="Arial"/>
                  <a:ea typeface="Arial"/>
                  <a:cs typeface="Arial"/>
                  <a:sym typeface="Arial"/>
                </a:rPr>
                <a:t>School</a:t>
              </a:r>
              <a:endParaRPr sz="1100" b="0" i="0" u="none" strike="noStrike" cap="none">
                <a:solidFill>
                  <a:srgbClr val="000000"/>
                </a:solidFill>
                <a:latin typeface="Arial"/>
                <a:ea typeface="Arial"/>
                <a:cs typeface="Arial"/>
                <a:sym typeface="Arial"/>
              </a:endParaRPr>
            </a:p>
          </p:txBody>
        </p:sp>
        <p:sp>
          <p:nvSpPr>
            <p:cNvPr id="29" name="Google Shape;447;p7">
              <a:extLst>
                <a:ext uri="{FF2B5EF4-FFF2-40B4-BE49-F238E27FC236}">
                  <a16:creationId xmlns:a16="http://schemas.microsoft.com/office/drawing/2014/main" id="{BAF4837A-BA30-4DB6-890E-2AD02B291B63}"/>
                </a:ext>
              </a:extLst>
            </p:cNvPr>
            <p:cNvSpPr txBox="1"/>
            <p:nvPr/>
          </p:nvSpPr>
          <p:spPr>
            <a:xfrm>
              <a:off x="411423" y="2451498"/>
              <a:ext cx="1132425" cy="239606"/>
            </a:xfrm>
            <a:prstGeom prst="rect">
              <a:avLst/>
            </a:prstGeom>
            <a:noFill/>
            <a:ln>
              <a:noFill/>
            </a:ln>
          </p:spPr>
          <p:txBody>
            <a:bodyPr spcFirstLastPara="1" wrap="square" lIns="15875" tIns="15875" rIns="15875" bIns="31750" anchor="ctr" anchorCtr="0">
              <a:noAutofit/>
            </a:bodyPr>
            <a:lstStyle/>
            <a:p>
              <a:pPr marL="0" marR="0" lvl="0" indent="0" algn="ctr" rtl="0">
                <a:lnSpc>
                  <a:spcPct val="100000"/>
                </a:lnSpc>
                <a:spcBef>
                  <a:spcPts val="0"/>
                </a:spcBef>
                <a:spcAft>
                  <a:spcPts val="0"/>
                </a:spcAft>
                <a:buClr>
                  <a:srgbClr val="000000"/>
                </a:buClr>
                <a:buSzPts val="620"/>
                <a:buFont typeface="Arial"/>
                <a:buNone/>
              </a:pPr>
              <a:endParaRPr sz="62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r>
                <a:rPr lang="en-US" sz="1000" b="0" i="1" u="none" strike="noStrike" cap="none">
                  <a:solidFill>
                    <a:srgbClr val="000000"/>
                  </a:solidFill>
                  <a:latin typeface="Arial"/>
                  <a:ea typeface="Arial"/>
                  <a:cs typeface="Arial"/>
                  <a:sym typeface="Arial"/>
                </a:rPr>
                <a:t>Background</a:t>
              </a: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r>
                <a:rPr lang="en-US" sz="62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1" name="Google Shape;445;p7">
              <a:extLst>
                <a:ext uri="{FF2B5EF4-FFF2-40B4-BE49-F238E27FC236}">
                  <a16:creationId xmlns:a16="http://schemas.microsoft.com/office/drawing/2014/main" id="{A9573DD5-89AC-4D8F-992F-13BF251E6B78}"/>
                </a:ext>
              </a:extLst>
            </p:cNvPr>
            <p:cNvSpPr/>
            <p:nvPr/>
          </p:nvSpPr>
          <p:spPr>
            <a:xfrm>
              <a:off x="293637" y="1181100"/>
              <a:ext cx="1368000" cy="1634400"/>
            </a:xfrm>
            <a:prstGeom prst="rect">
              <a:avLst/>
            </a:prstGeom>
            <a:noFill/>
            <a:ln w="9525" cap="flat" cmpd="sng">
              <a:solidFill>
                <a:srgbClr val="A6A6A6"/>
              </a:solidFill>
              <a:prstDash val="solid"/>
              <a:round/>
              <a:headEnd type="none" w="sm" len="sm"/>
              <a:tailEnd type="none" w="sm" len="sm"/>
            </a:ln>
          </p:spPr>
          <p:txBody>
            <a:bodyPr spcFirstLastPara="1" wrap="square" lIns="0" tIns="0" rIns="16125" bIns="16125" anchor="ctr" anchorCtr="0">
              <a:noAutofit/>
            </a:bodyPr>
            <a:lstStyle/>
            <a:p>
              <a:pPr marL="0" marR="0" lvl="0" indent="0" algn="ctr" rtl="0">
                <a:lnSpc>
                  <a:spcPct val="100000"/>
                </a:lnSpc>
                <a:spcBef>
                  <a:spcPts val="0"/>
                </a:spcBef>
                <a:spcAft>
                  <a:spcPts val="0"/>
                </a:spcAft>
                <a:buClr>
                  <a:srgbClr val="000000"/>
                </a:buClr>
                <a:buSzPts val="1235"/>
                <a:buFont typeface="Arial"/>
                <a:buNone/>
              </a:pPr>
              <a:endParaRPr sz="1235" b="0" i="0" u="none" strike="noStrike" cap="none">
                <a:solidFill>
                  <a:srgbClr val="000000"/>
                </a:solidFill>
                <a:latin typeface="Arial"/>
                <a:ea typeface="Arial"/>
                <a:cs typeface="Arial"/>
                <a:sym typeface="Arial"/>
              </a:endParaRPr>
            </a:p>
          </p:txBody>
        </p:sp>
      </p:grpSp>
      <p:grpSp>
        <p:nvGrpSpPr>
          <p:cNvPr id="36" name="Group 35">
            <a:extLst>
              <a:ext uri="{FF2B5EF4-FFF2-40B4-BE49-F238E27FC236}">
                <a16:creationId xmlns:a16="http://schemas.microsoft.com/office/drawing/2014/main" id="{0FB53C19-3DEB-4641-8541-D64266A61A67}"/>
              </a:ext>
            </a:extLst>
          </p:cNvPr>
          <p:cNvGrpSpPr/>
          <p:nvPr/>
        </p:nvGrpSpPr>
        <p:grpSpPr>
          <a:xfrm>
            <a:off x="2571677" y="3207597"/>
            <a:ext cx="1888944" cy="2127600"/>
            <a:chOff x="293637" y="1175451"/>
            <a:chExt cx="1368000" cy="1640049"/>
          </a:xfrm>
        </p:grpSpPr>
        <p:sp>
          <p:nvSpPr>
            <p:cNvPr id="37" name="Google Shape;446;p7">
              <a:extLst>
                <a:ext uri="{FF2B5EF4-FFF2-40B4-BE49-F238E27FC236}">
                  <a16:creationId xmlns:a16="http://schemas.microsoft.com/office/drawing/2014/main" id="{D4EAD119-6C1F-4C3C-A834-65C1C1D5CB1D}"/>
                </a:ext>
              </a:extLst>
            </p:cNvPr>
            <p:cNvSpPr txBox="1"/>
            <p:nvPr/>
          </p:nvSpPr>
          <p:spPr>
            <a:xfrm>
              <a:off x="293637" y="1175451"/>
              <a:ext cx="1368000" cy="378828"/>
            </a:xfrm>
            <a:prstGeom prst="rect">
              <a:avLst/>
            </a:prstGeom>
            <a:noFill/>
            <a:ln>
              <a:noFill/>
            </a:ln>
          </p:spPr>
          <p:txBody>
            <a:bodyPr spcFirstLastPara="1" wrap="square" lIns="15875" tIns="90000" rIns="15875" bIns="15875" anchor="t" anchorCtr="0">
              <a:noAutofit/>
            </a:bodyPr>
            <a:lstStyle/>
            <a:p>
              <a:pPr marL="0" marR="0" lvl="0" indent="0" algn="ctr" rtl="0">
                <a:lnSpc>
                  <a:spcPct val="100000"/>
                </a:lnSpc>
                <a:spcBef>
                  <a:spcPts val="0"/>
                </a:spcBef>
                <a:spcAft>
                  <a:spcPts val="0"/>
                </a:spcAft>
                <a:buClr>
                  <a:srgbClr val="000000"/>
                </a:buClr>
                <a:buSzPts val="620"/>
                <a:buFont typeface="Arial"/>
                <a:buNone/>
              </a:pPr>
              <a:r>
                <a:rPr lang="en-CA" sz="1200" b="1" i="0" u="none" strike="noStrike" cap="none">
                  <a:solidFill>
                    <a:srgbClr val="000000"/>
                  </a:solidFill>
                  <a:latin typeface="Arial"/>
                  <a:ea typeface="Arial"/>
                  <a:cs typeface="Arial"/>
                  <a:sym typeface="Arial"/>
                </a:rPr>
                <a:t>Name</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endParaRPr sz="62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endParaRPr sz="62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r>
                <a:rPr lang="en-US" sz="620" b="0" i="0" u="none" strike="noStrike" cap="none">
                  <a:solidFill>
                    <a:srgbClr val="000000"/>
                  </a:solidFill>
                  <a:latin typeface="Arial"/>
                  <a:ea typeface="Arial"/>
                  <a:cs typeface="Arial"/>
                  <a:sym typeface="Arial"/>
                </a:rPr>
                <a:t> </a:t>
              </a:r>
              <a:br>
                <a:rPr lang="en-US" sz="620" b="0" i="0" u="none" strike="noStrike" cap="none">
                  <a:solidFill>
                    <a:srgbClr val="000000"/>
                  </a:solidFill>
                  <a:latin typeface="Arial"/>
                  <a:ea typeface="Arial"/>
                  <a:cs typeface="Arial"/>
                  <a:sym typeface="Arial"/>
                </a:rPr>
              </a:br>
              <a:endParaRPr sz="62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r>
                <a:rPr lang="en-US" sz="1100" b="0" i="0" u="none" strike="noStrike" cap="none">
                  <a:solidFill>
                    <a:srgbClr val="000000"/>
                  </a:solidFill>
                  <a:latin typeface="Arial"/>
                  <a:ea typeface="Arial"/>
                  <a:cs typeface="Arial"/>
                  <a:sym typeface="Arial"/>
                </a:rPr>
                <a:t>School</a:t>
              </a:r>
              <a:endParaRPr sz="1100" b="0" i="0" u="none" strike="noStrike" cap="none">
                <a:solidFill>
                  <a:srgbClr val="000000"/>
                </a:solidFill>
                <a:latin typeface="Arial"/>
                <a:ea typeface="Arial"/>
                <a:cs typeface="Arial"/>
                <a:sym typeface="Arial"/>
              </a:endParaRPr>
            </a:p>
          </p:txBody>
        </p:sp>
        <p:sp>
          <p:nvSpPr>
            <p:cNvPr id="38" name="Google Shape;447;p7">
              <a:extLst>
                <a:ext uri="{FF2B5EF4-FFF2-40B4-BE49-F238E27FC236}">
                  <a16:creationId xmlns:a16="http://schemas.microsoft.com/office/drawing/2014/main" id="{16E62947-956C-4B05-A598-50B47F6B8EB9}"/>
                </a:ext>
              </a:extLst>
            </p:cNvPr>
            <p:cNvSpPr txBox="1"/>
            <p:nvPr/>
          </p:nvSpPr>
          <p:spPr>
            <a:xfrm>
              <a:off x="411423" y="2451498"/>
              <a:ext cx="1132425" cy="239606"/>
            </a:xfrm>
            <a:prstGeom prst="rect">
              <a:avLst/>
            </a:prstGeom>
            <a:noFill/>
            <a:ln>
              <a:noFill/>
            </a:ln>
          </p:spPr>
          <p:txBody>
            <a:bodyPr spcFirstLastPara="1" wrap="square" lIns="15875" tIns="15875" rIns="15875" bIns="31750" anchor="ctr" anchorCtr="0">
              <a:noAutofit/>
            </a:bodyPr>
            <a:lstStyle/>
            <a:p>
              <a:pPr marL="0" marR="0" lvl="0" indent="0" algn="ctr" rtl="0">
                <a:lnSpc>
                  <a:spcPct val="100000"/>
                </a:lnSpc>
                <a:spcBef>
                  <a:spcPts val="0"/>
                </a:spcBef>
                <a:spcAft>
                  <a:spcPts val="0"/>
                </a:spcAft>
                <a:buClr>
                  <a:srgbClr val="000000"/>
                </a:buClr>
                <a:buSzPts val="620"/>
                <a:buFont typeface="Arial"/>
                <a:buNone/>
              </a:pPr>
              <a:endParaRPr sz="62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r>
                <a:rPr lang="en-US" sz="1000" b="0" i="1" u="none" strike="noStrike" cap="none">
                  <a:solidFill>
                    <a:srgbClr val="000000"/>
                  </a:solidFill>
                  <a:latin typeface="Arial"/>
                  <a:ea typeface="Arial"/>
                  <a:cs typeface="Arial"/>
                  <a:sym typeface="Arial"/>
                </a:rPr>
                <a:t>Background</a:t>
              </a:r>
              <a:r>
                <a:rPr lang="en-US" sz="62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0" name="Google Shape;445;p7">
              <a:extLst>
                <a:ext uri="{FF2B5EF4-FFF2-40B4-BE49-F238E27FC236}">
                  <a16:creationId xmlns:a16="http://schemas.microsoft.com/office/drawing/2014/main" id="{97D3A475-C3F9-4DEA-8693-C5DC309386DF}"/>
                </a:ext>
              </a:extLst>
            </p:cNvPr>
            <p:cNvSpPr/>
            <p:nvPr/>
          </p:nvSpPr>
          <p:spPr>
            <a:xfrm>
              <a:off x="293637" y="1181100"/>
              <a:ext cx="1368000" cy="1634400"/>
            </a:xfrm>
            <a:prstGeom prst="rect">
              <a:avLst/>
            </a:prstGeom>
            <a:noFill/>
            <a:ln w="9525" cap="flat" cmpd="sng">
              <a:solidFill>
                <a:srgbClr val="A6A6A6"/>
              </a:solidFill>
              <a:prstDash val="solid"/>
              <a:round/>
              <a:headEnd type="none" w="sm" len="sm"/>
              <a:tailEnd type="none" w="sm" len="sm"/>
            </a:ln>
          </p:spPr>
          <p:txBody>
            <a:bodyPr spcFirstLastPara="1" wrap="square" lIns="0" tIns="0" rIns="16125" bIns="16125" anchor="ctr" anchorCtr="0">
              <a:noAutofit/>
            </a:bodyPr>
            <a:lstStyle/>
            <a:p>
              <a:pPr marL="0" marR="0" lvl="0" indent="0" algn="ctr" rtl="0">
                <a:lnSpc>
                  <a:spcPct val="100000"/>
                </a:lnSpc>
                <a:spcBef>
                  <a:spcPts val="0"/>
                </a:spcBef>
                <a:spcAft>
                  <a:spcPts val="0"/>
                </a:spcAft>
                <a:buClr>
                  <a:srgbClr val="000000"/>
                </a:buClr>
                <a:buSzPts val="1235"/>
                <a:buFont typeface="Arial"/>
                <a:buNone/>
              </a:pPr>
              <a:endParaRPr sz="1235" b="0" i="0" u="none" strike="noStrike" cap="none">
                <a:solidFill>
                  <a:srgbClr val="000000"/>
                </a:solidFill>
                <a:latin typeface="Arial"/>
                <a:ea typeface="Arial"/>
                <a:cs typeface="Arial"/>
                <a:sym typeface="Arial"/>
              </a:endParaRPr>
            </a:p>
          </p:txBody>
        </p:sp>
      </p:grpSp>
      <p:grpSp>
        <p:nvGrpSpPr>
          <p:cNvPr id="41" name="Group 40">
            <a:extLst>
              <a:ext uri="{FF2B5EF4-FFF2-40B4-BE49-F238E27FC236}">
                <a16:creationId xmlns:a16="http://schemas.microsoft.com/office/drawing/2014/main" id="{3F66CFED-7FAD-4CB9-A17B-0C01AA32D27B}"/>
              </a:ext>
            </a:extLst>
          </p:cNvPr>
          <p:cNvGrpSpPr/>
          <p:nvPr/>
        </p:nvGrpSpPr>
        <p:grpSpPr>
          <a:xfrm>
            <a:off x="4800701" y="3207598"/>
            <a:ext cx="1888944" cy="2127600"/>
            <a:chOff x="293637" y="1175451"/>
            <a:chExt cx="1368000" cy="1640049"/>
          </a:xfrm>
        </p:grpSpPr>
        <p:sp>
          <p:nvSpPr>
            <p:cNvPr id="42" name="Google Shape;446;p7">
              <a:extLst>
                <a:ext uri="{FF2B5EF4-FFF2-40B4-BE49-F238E27FC236}">
                  <a16:creationId xmlns:a16="http://schemas.microsoft.com/office/drawing/2014/main" id="{B32E4B50-00F4-4CA0-8E93-10689E8DC72B}"/>
                </a:ext>
              </a:extLst>
            </p:cNvPr>
            <p:cNvSpPr txBox="1"/>
            <p:nvPr/>
          </p:nvSpPr>
          <p:spPr>
            <a:xfrm>
              <a:off x="293637" y="1175451"/>
              <a:ext cx="1368000" cy="378828"/>
            </a:xfrm>
            <a:prstGeom prst="rect">
              <a:avLst/>
            </a:prstGeom>
            <a:noFill/>
            <a:ln>
              <a:noFill/>
            </a:ln>
          </p:spPr>
          <p:txBody>
            <a:bodyPr spcFirstLastPara="1" wrap="square" lIns="15875" tIns="90000" rIns="15875" bIns="15875" anchor="t" anchorCtr="0">
              <a:noAutofit/>
            </a:bodyPr>
            <a:lstStyle/>
            <a:p>
              <a:pPr marL="0" marR="0" lvl="0" indent="0" algn="ctr" rtl="0">
                <a:lnSpc>
                  <a:spcPct val="100000"/>
                </a:lnSpc>
                <a:spcBef>
                  <a:spcPts val="0"/>
                </a:spcBef>
                <a:spcAft>
                  <a:spcPts val="0"/>
                </a:spcAft>
                <a:buClr>
                  <a:srgbClr val="000000"/>
                </a:buClr>
                <a:buSzPts val="620"/>
                <a:buFont typeface="Arial"/>
                <a:buNone/>
              </a:pPr>
              <a:r>
                <a:rPr lang="en-CA" sz="1200" b="1" i="0" u="none" strike="noStrike" cap="none">
                  <a:solidFill>
                    <a:srgbClr val="000000"/>
                  </a:solidFill>
                  <a:latin typeface="Arial"/>
                  <a:ea typeface="Arial"/>
                  <a:cs typeface="Arial"/>
                  <a:sym typeface="Arial"/>
                </a:rPr>
                <a:t>Name</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endParaRPr sz="62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endParaRPr sz="62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r>
                <a:rPr lang="en-US" sz="620" b="0" i="0" u="none" strike="noStrike" cap="none">
                  <a:solidFill>
                    <a:srgbClr val="000000"/>
                  </a:solidFill>
                  <a:latin typeface="Arial"/>
                  <a:ea typeface="Arial"/>
                  <a:cs typeface="Arial"/>
                  <a:sym typeface="Arial"/>
                </a:rPr>
                <a:t> </a:t>
              </a:r>
              <a:br>
                <a:rPr lang="en-US" sz="620" b="0" i="0" u="none" strike="noStrike" cap="none">
                  <a:solidFill>
                    <a:srgbClr val="000000"/>
                  </a:solidFill>
                  <a:latin typeface="Arial"/>
                  <a:ea typeface="Arial"/>
                  <a:cs typeface="Arial"/>
                  <a:sym typeface="Arial"/>
                </a:rPr>
              </a:br>
              <a:r>
                <a:rPr lang="en-US" sz="1100" b="0" i="0" u="none" strike="noStrike" cap="none">
                  <a:solidFill>
                    <a:srgbClr val="000000"/>
                  </a:solidFill>
                  <a:latin typeface="Arial"/>
                  <a:ea typeface="Arial"/>
                  <a:cs typeface="Arial"/>
                  <a:sym typeface="Arial"/>
                </a:rPr>
                <a:t>School</a:t>
              </a:r>
              <a:endParaRPr sz="1100" b="0" i="0" u="none" strike="noStrike" cap="none">
                <a:solidFill>
                  <a:srgbClr val="000000"/>
                </a:solidFill>
                <a:latin typeface="Arial"/>
                <a:ea typeface="Arial"/>
                <a:cs typeface="Arial"/>
                <a:sym typeface="Arial"/>
              </a:endParaRPr>
            </a:p>
          </p:txBody>
        </p:sp>
        <p:sp>
          <p:nvSpPr>
            <p:cNvPr id="43" name="Google Shape;447;p7">
              <a:extLst>
                <a:ext uri="{FF2B5EF4-FFF2-40B4-BE49-F238E27FC236}">
                  <a16:creationId xmlns:a16="http://schemas.microsoft.com/office/drawing/2014/main" id="{F96C6C18-AC17-431B-AB8A-8B5CE6F1DEA0}"/>
                </a:ext>
              </a:extLst>
            </p:cNvPr>
            <p:cNvSpPr txBox="1"/>
            <p:nvPr/>
          </p:nvSpPr>
          <p:spPr>
            <a:xfrm>
              <a:off x="411423" y="2451498"/>
              <a:ext cx="1132425" cy="239606"/>
            </a:xfrm>
            <a:prstGeom prst="rect">
              <a:avLst/>
            </a:prstGeom>
            <a:noFill/>
            <a:ln>
              <a:noFill/>
            </a:ln>
          </p:spPr>
          <p:txBody>
            <a:bodyPr spcFirstLastPara="1" wrap="square" lIns="15875" tIns="15875" rIns="15875" bIns="31750" anchor="ctr" anchorCtr="0">
              <a:noAutofit/>
            </a:bodyPr>
            <a:lstStyle/>
            <a:p>
              <a:pPr marL="0" marR="0" lvl="0" indent="0" algn="ctr" rtl="0">
                <a:lnSpc>
                  <a:spcPct val="100000"/>
                </a:lnSpc>
                <a:spcBef>
                  <a:spcPts val="0"/>
                </a:spcBef>
                <a:spcAft>
                  <a:spcPts val="0"/>
                </a:spcAft>
                <a:buClr>
                  <a:srgbClr val="000000"/>
                </a:buClr>
                <a:buSzPts val="620"/>
                <a:buFont typeface="Arial"/>
                <a:buNone/>
              </a:pPr>
              <a:endParaRPr sz="62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r>
                <a:rPr lang="en-US" sz="1000" b="0" i="1" u="none" strike="noStrike" cap="none">
                  <a:solidFill>
                    <a:srgbClr val="000000"/>
                  </a:solidFill>
                  <a:latin typeface="Arial"/>
                  <a:ea typeface="Arial"/>
                  <a:cs typeface="Arial"/>
                  <a:sym typeface="Arial"/>
                </a:rPr>
                <a:t>Background</a:t>
              </a:r>
              <a:r>
                <a:rPr lang="en-US" sz="62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5" name="Google Shape;445;p7">
              <a:extLst>
                <a:ext uri="{FF2B5EF4-FFF2-40B4-BE49-F238E27FC236}">
                  <a16:creationId xmlns:a16="http://schemas.microsoft.com/office/drawing/2014/main" id="{3DDBAB43-0998-4083-B5CB-31895B3F70CE}"/>
                </a:ext>
              </a:extLst>
            </p:cNvPr>
            <p:cNvSpPr/>
            <p:nvPr/>
          </p:nvSpPr>
          <p:spPr>
            <a:xfrm>
              <a:off x="293637" y="1181100"/>
              <a:ext cx="1368000" cy="1634400"/>
            </a:xfrm>
            <a:prstGeom prst="rect">
              <a:avLst/>
            </a:prstGeom>
            <a:noFill/>
            <a:ln w="9525" cap="flat" cmpd="sng">
              <a:solidFill>
                <a:srgbClr val="A6A6A6"/>
              </a:solidFill>
              <a:prstDash val="solid"/>
              <a:round/>
              <a:headEnd type="none" w="sm" len="sm"/>
              <a:tailEnd type="none" w="sm" len="sm"/>
            </a:ln>
          </p:spPr>
          <p:txBody>
            <a:bodyPr spcFirstLastPara="1" wrap="square" lIns="0" tIns="0" rIns="16125" bIns="16125" anchor="ctr" anchorCtr="0">
              <a:noAutofit/>
            </a:bodyPr>
            <a:lstStyle/>
            <a:p>
              <a:pPr marL="0" marR="0" lvl="0" indent="0" algn="ctr" rtl="0">
                <a:lnSpc>
                  <a:spcPct val="100000"/>
                </a:lnSpc>
                <a:spcBef>
                  <a:spcPts val="0"/>
                </a:spcBef>
                <a:spcAft>
                  <a:spcPts val="0"/>
                </a:spcAft>
                <a:buClr>
                  <a:srgbClr val="000000"/>
                </a:buClr>
                <a:buSzPts val="1235"/>
                <a:buFont typeface="Arial"/>
                <a:buNone/>
              </a:pPr>
              <a:endParaRPr sz="1235" b="0" i="0" u="none" strike="noStrike" cap="none">
                <a:solidFill>
                  <a:srgbClr val="000000"/>
                </a:solidFill>
                <a:latin typeface="Arial"/>
                <a:ea typeface="Arial"/>
                <a:cs typeface="Arial"/>
                <a:sym typeface="Arial"/>
              </a:endParaRPr>
            </a:p>
          </p:txBody>
        </p:sp>
      </p:grpSp>
      <p:grpSp>
        <p:nvGrpSpPr>
          <p:cNvPr id="46" name="Group 45">
            <a:extLst>
              <a:ext uri="{FF2B5EF4-FFF2-40B4-BE49-F238E27FC236}">
                <a16:creationId xmlns:a16="http://schemas.microsoft.com/office/drawing/2014/main" id="{1841BF26-5F3C-46A0-A8B7-E74D80EF4B7E}"/>
              </a:ext>
            </a:extLst>
          </p:cNvPr>
          <p:cNvGrpSpPr/>
          <p:nvPr/>
        </p:nvGrpSpPr>
        <p:grpSpPr>
          <a:xfrm>
            <a:off x="7004100" y="3207597"/>
            <a:ext cx="1890000" cy="2127600"/>
            <a:chOff x="293637" y="1175451"/>
            <a:chExt cx="1368000" cy="1640049"/>
          </a:xfrm>
        </p:grpSpPr>
        <p:sp>
          <p:nvSpPr>
            <p:cNvPr id="47" name="Google Shape;446;p7">
              <a:extLst>
                <a:ext uri="{FF2B5EF4-FFF2-40B4-BE49-F238E27FC236}">
                  <a16:creationId xmlns:a16="http://schemas.microsoft.com/office/drawing/2014/main" id="{BDA901D2-57D4-4F49-B368-7D60B4945962}"/>
                </a:ext>
              </a:extLst>
            </p:cNvPr>
            <p:cNvSpPr txBox="1"/>
            <p:nvPr/>
          </p:nvSpPr>
          <p:spPr>
            <a:xfrm>
              <a:off x="293637" y="1175451"/>
              <a:ext cx="1368000" cy="378828"/>
            </a:xfrm>
            <a:prstGeom prst="rect">
              <a:avLst/>
            </a:prstGeom>
            <a:noFill/>
            <a:ln>
              <a:noFill/>
            </a:ln>
          </p:spPr>
          <p:txBody>
            <a:bodyPr spcFirstLastPara="1" wrap="square" lIns="15875" tIns="90000" rIns="15875" bIns="15875" anchor="t" anchorCtr="0">
              <a:noAutofit/>
            </a:bodyPr>
            <a:lstStyle/>
            <a:p>
              <a:pPr marL="0" marR="0" lvl="0" indent="0" algn="ctr" rtl="0">
                <a:lnSpc>
                  <a:spcPct val="100000"/>
                </a:lnSpc>
                <a:spcBef>
                  <a:spcPts val="0"/>
                </a:spcBef>
                <a:spcAft>
                  <a:spcPts val="0"/>
                </a:spcAft>
                <a:buClr>
                  <a:srgbClr val="000000"/>
                </a:buClr>
                <a:buSzPts val="620"/>
                <a:buFont typeface="Arial"/>
                <a:buNone/>
              </a:pPr>
              <a:r>
                <a:rPr lang="en-CA" sz="1200" b="1" i="0" u="none" strike="noStrike" cap="none">
                  <a:solidFill>
                    <a:srgbClr val="000000"/>
                  </a:solidFill>
                  <a:latin typeface="Arial"/>
                  <a:ea typeface="Arial"/>
                  <a:cs typeface="Arial"/>
                  <a:sym typeface="Arial"/>
                </a:rPr>
                <a:t>Name</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endParaRPr sz="62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endParaRPr sz="62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r>
                <a:rPr lang="en-US" sz="620" b="0" i="0" u="none" strike="noStrike" cap="none">
                  <a:solidFill>
                    <a:srgbClr val="000000"/>
                  </a:solidFill>
                  <a:latin typeface="Arial"/>
                  <a:ea typeface="Arial"/>
                  <a:cs typeface="Arial"/>
                  <a:sym typeface="Arial"/>
                </a:rPr>
                <a:t> </a:t>
              </a:r>
              <a:br>
                <a:rPr lang="en-US" sz="620" b="0" i="0" u="none" strike="noStrike" cap="none">
                  <a:solidFill>
                    <a:srgbClr val="000000"/>
                  </a:solidFill>
                  <a:latin typeface="Arial"/>
                  <a:ea typeface="Arial"/>
                  <a:cs typeface="Arial"/>
                  <a:sym typeface="Arial"/>
                </a:rPr>
              </a:br>
              <a:r>
                <a:rPr lang="en-US" sz="1050" b="0" i="0" u="none" strike="noStrike" cap="none">
                  <a:solidFill>
                    <a:srgbClr val="000000"/>
                  </a:solidFill>
                  <a:latin typeface="Arial"/>
                  <a:ea typeface="Arial"/>
                  <a:cs typeface="Arial"/>
                  <a:sym typeface="Arial"/>
                </a:rPr>
                <a:t>School</a:t>
              </a:r>
              <a:endParaRPr sz="1050" b="0" i="0" u="none" strike="noStrike" cap="none">
                <a:solidFill>
                  <a:srgbClr val="000000"/>
                </a:solidFill>
                <a:latin typeface="Arial"/>
                <a:ea typeface="Arial"/>
                <a:cs typeface="Arial"/>
                <a:sym typeface="Arial"/>
              </a:endParaRPr>
            </a:p>
          </p:txBody>
        </p:sp>
        <p:sp>
          <p:nvSpPr>
            <p:cNvPr id="48" name="Google Shape;447;p7">
              <a:extLst>
                <a:ext uri="{FF2B5EF4-FFF2-40B4-BE49-F238E27FC236}">
                  <a16:creationId xmlns:a16="http://schemas.microsoft.com/office/drawing/2014/main" id="{27C63DCF-5263-4477-BA9D-057CADFAB463}"/>
                </a:ext>
              </a:extLst>
            </p:cNvPr>
            <p:cNvSpPr txBox="1"/>
            <p:nvPr/>
          </p:nvSpPr>
          <p:spPr>
            <a:xfrm>
              <a:off x="411423" y="2451498"/>
              <a:ext cx="1132425" cy="239606"/>
            </a:xfrm>
            <a:prstGeom prst="rect">
              <a:avLst/>
            </a:prstGeom>
            <a:noFill/>
            <a:ln>
              <a:noFill/>
            </a:ln>
          </p:spPr>
          <p:txBody>
            <a:bodyPr spcFirstLastPara="1" wrap="square" lIns="15875" tIns="15875" rIns="15875" bIns="31750" anchor="ctr" anchorCtr="0">
              <a:noAutofit/>
            </a:bodyPr>
            <a:lstStyle/>
            <a:p>
              <a:pPr marL="0" marR="0" lvl="0" indent="0" algn="ctr" rtl="0">
                <a:lnSpc>
                  <a:spcPct val="100000"/>
                </a:lnSpc>
                <a:spcBef>
                  <a:spcPts val="0"/>
                </a:spcBef>
                <a:spcAft>
                  <a:spcPts val="0"/>
                </a:spcAft>
                <a:buClr>
                  <a:srgbClr val="000000"/>
                </a:buClr>
                <a:buSzPts val="620"/>
                <a:buFont typeface="Arial"/>
                <a:buNone/>
              </a:pPr>
              <a:endParaRPr sz="62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20"/>
                <a:buFont typeface="Arial"/>
                <a:buNone/>
              </a:pPr>
              <a:r>
                <a:rPr lang="en-US" sz="1000" b="0" i="1" u="none" strike="noStrike" cap="none">
                  <a:solidFill>
                    <a:srgbClr val="000000"/>
                  </a:solidFill>
                  <a:latin typeface="Arial"/>
                  <a:ea typeface="Arial"/>
                  <a:cs typeface="Arial"/>
                  <a:sym typeface="Arial"/>
                </a:rPr>
                <a:t>Background</a:t>
              </a:r>
              <a:r>
                <a:rPr lang="en-US" sz="620" b="0" i="1"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0" name="Google Shape;445;p7">
              <a:extLst>
                <a:ext uri="{FF2B5EF4-FFF2-40B4-BE49-F238E27FC236}">
                  <a16:creationId xmlns:a16="http://schemas.microsoft.com/office/drawing/2014/main" id="{7536847D-6CE3-4DC7-B07F-490E6C4D2FBD}"/>
                </a:ext>
              </a:extLst>
            </p:cNvPr>
            <p:cNvSpPr/>
            <p:nvPr/>
          </p:nvSpPr>
          <p:spPr>
            <a:xfrm>
              <a:off x="293637" y="1181100"/>
              <a:ext cx="1368000" cy="1634400"/>
            </a:xfrm>
            <a:prstGeom prst="rect">
              <a:avLst/>
            </a:prstGeom>
            <a:noFill/>
            <a:ln w="9525" cap="flat" cmpd="sng">
              <a:solidFill>
                <a:srgbClr val="A6A6A6"/>
              </a:solidFill>
              <a:prstDash val="solid"/>
              <a:round/>
              <a:headEnd type="none" w="sm" len="sm"/>
              <a:tailEnd type="none" w="sm" len="sm"/>
            </a:ln>
          </p:spPr>
          <p:txBody>
            <a:bodyPr spcFirstLastPara="1" wrap="square" lIns="0" tIns="0" rIns="16125" bIns="16125" anchor="ctr" anchorCtr="0">
              <a:noAutofit/>
            </a:bodyPr>
            <a:lstStyle/>
            <a:p>
              <a:pPr marL="0" marR="0" lvl="0" indent="0" algn="ctr" rtl="0">
                <a:lnSpc>
                  <a:spcPct val="100000"/>
                </a:lnSpc>
                <a:spcBef>
                  <a:spcPts val="0"/>
                </a:spcBef>
                <a:spcAft>
                  <a:spcPts val="0"/>
                </a:spcAft>
                <a:buClr>
                  <a:srgbClr val="000000"/>
                </a:buClr>
                <a:buSzPts val="1235"/>
                <a:buFont typeface="Arial"/>
                <a:buNone/>
              </a:pPr>
              <a:endParaRPr sz="1235" b="0" i="0" u="none" strike="noStrike" cap="none">
                <a:solidFill>
                  <a:srgbClr val="000000"/>
                </a:solidFill>
                <a:latin typeface="Arial"/>
                <a:ea typeface="Arial"/>
                <a:cs typeface="Arial"/>
                <a:sym typeface="Arial"/>
              </a:endParaRPr>
            </a:p>
          </p:txBody>
        </p:sp>
      </p:grpSp>
      <p:sp>
        <p:nvSpPr>
          <p:cNvPr id="3" name="Picture Placeholder 2">
            <a:extLst>
              <a:ext uri="{FF2B5EF4-FFF2-40B4-BE49-F238E27FC236}">
                <a16:creationId xmlns:a16="http://schemas.microsoft.com/office/drawing/2014/main" id="{D235C557-4458-F5B7-623E-1650524D203A}"/>
              </a:ext>
            </a:extLst>
          </p:cNvPr>
          <p:cNvSpPr>
            <a:spLocks noGrp="1"/>
          </p:cNvSpPr>
          <p:nvPr>
            <p:ph type="pic" sz="quarter" idx="10"/>
          </p:nvPr>
        </p:nvSpPr>
        <p:spPr>
          <a:xfrm>
            <a:off x="426698" y="1246002"/>
            <a:ext cx="1720850" cy="1651467"/>
          </a:xfrm>
          <a:prstGeom prst="flowChartConnector">
            <a:avLst/>
          </a:prstGeom>
        </p:spPr>
        <p:txBody>
          <a:bodyPr/>
          <a:lstStyle/>
          <a:p>
            <a:r>
              <a:rPr lang="en-US"/>
              <a:t>Click icon to add picture</a:t>
            </a:r>
            <a:endParaRPr lang="en-CA"/>
          </a:p>
        </p:txBody>
      </p:sp>
      <p:sp>
        <p:nvSpPr>
          <p:cNvPr id="5" name="Picture Placeholder 2">
            <a:extLst>
              <a:ext uri="{FF2B5EF4-FFF2-40B4-BE49-F238E27FC236}">
                <a16:creationId xmlns:a16="http://schemas.microsoft.com/office/drawing/2014/main" id="{850B6CEA-A330-F2A5-4810-E081460FB974}"/>
              </a:ext>
            </a:extLst>
          </p:cNvPr>
          <p:cNvSpPr>
            <a:spLocks noGrp="1"/>
          </p:cNvSpPr>
          <p:nvPr>
            <p:ph type="pic" sz="quarter" idx="11"/>
          </p:nvPr>
        </p:nvSpPr>
        <p:spPr>
          <a:xfrm>
            <a:off x="2655724" y="1246002"/>
            <a:ext cx="1720850" cy="1651467"/>
          </a:xfrm>
          <a:prstGeom prst="flowChartConnector">
            <a:avLst/>
          </a:prstGeom>
        </p:spPr>
        <p:txBody>
          <a:bodyPr/>
          <a:lstStyle/>
          <a:p>
            <a:r>
              <a:rPr lang="en-US"/>
              <a:t>Click icon to add picture</a:t>
            </a:r>
            <a:endParaRPr lang="en-CA"/>
          </a:p>
        </p:txBody>
      </p:sp>
      <p:sp>
        <p:nvSpPr>
          <p:cNvPr id="7" name="Picture Placeholder 2">
            <a:extLst>
              <a:ext uri="{FF2B5EF4-FFF2-40B4-BE49-F238E27FC236}">
                <a16:creationId xmlns:a16="http://schemas.microsoft.com/office/drawing/2014/main" id="{1D2339A3-E921-70C5-4134-72D3B45C2CD6}"/>
              </a:ext>
            </a:extLst>
          </p:cNvPr>
          <p:cNvSpPr>
            <a:spLocks noGrp="1"/>
          </p:cNvSpPr>
          <p:nvPr>
            <p:ph type="pic" sz="quarter" idx="12"/>
          </p:nvPr>
        </p:nvSpPr>
        <p:spPr>
          <a:xfrm>
            <a:off x="4884746" y="1246002"/>
            <a:ext cx="1720850" cy="1651467"/>
          </a:xfrm>
          <a:prstGeom prst="flowChartConnector">
            <a:avLst/>
          </a:prstGeom>
        </p:spPr>
        <p:txBody>
          <a:bodyPr/>
          <a:lstStyle/>
          <a:p>
            <a:r>
              <a:rPr lang="en-US"/>
              <a:t>Click icon to add picture</a:t>
            </a:r>
            <a:endParaRPr lang="en-CA"/>
          </a:p>
        </p:txBody>
      </p:sp>
      <p:sp>
        <p:nvSpPr>
          <p:cNvPr id="8" name="Picture Placeholder 2">
            <a:extLst>
              <a:ext uri="{FF2B5EF4-FFF2-40B4-BE49-F238E27FC236}">
                <a16:creationId xmlns:a16="http://schemas.microsoft.com/office/drawing/2014/main" id="{A57CD423-6A54-14B8-D7E8-0210FEDF2BB7}"/>
              </a:ext>
            </a:extLst>
          </p:cNvPr>
          <p:cNvSpPr>
            <a:spLocks noGrp="1"/>
          </p:cNvSpPr>
          <p:nvPr>
            <p:ph type="pic" sz="quarter" idx="13"/>
          </p:nvPr>
        </p:nvSpPr>
        <p:spPr>
          <a:xfrm>
            <a:off x="7088673" y="1246002"/>
            <a:ext cx="1720850" cy="1651467"/>
          </a:xfrm>
          <a:prstGeom prst="flowChartConnector">
            <a:avLst/>
          </a:prstGeom>
        </p:spPr>
        <p:txBody>
          <a:bodyPr/>
          <a:lstStyle/>
          <a:p>
            <a:r>
              <a:rPr lang="en-US"/>
              <a:t>Click icon to add picture</a:t>
            </a:r>
            <a:endParaRPr lang="en-CA"/>
          </a:p>
        </p:txBody>
      </p:sp>
      <p:cxnSp>
        <p:nvCxnSpPr>
          <p:cNvPr id="9" name="Google Shape;140;p49">
            <a:extLst>
              <a:ext uri="{FF2B5EF4-FFF2-40B4-BE49-F238E27FC236}">
                <a16:creationId xmlns:a16="http://schemas.microsoft.com/office/drawing/2014/main" id="{C45B0602-5733-E941-184F-0629822A79AD}"/>
              </a:ext>
            </a:extLst>
          </p:cNvPr>
          <p:cNvCxnSpPr>
            <a:cxnSpLocks/>
          </p:cNvCxnSpPr>
          <p:nvPr userDrawn="1"/>
        </p:nvCxnSpPr>
        <p:spPr>
          <a:xfrm>
            <a:off x="226800" y="6234179"/>
            <a:ext cx="8648913" cy="0"/>
          </a:xfrm>
          <a:prstGeom prst="straightConnector1">
            <a:avLst/>
          </a:prstGeom>
          <a:gradFill>
            <a:gsLst>
              <a:gs pos="0">
                <a:schemeClr val="accent1"/>
              </a:gs>
              <a:gs pos="100000">
                <a:schemeClr val="lt1"/>
              </a:gs>
            </a:gsLst>
            <a:lin ang="5400000" scaled="0"/>
          </a:gradFill>
          <a:ln w="9525" cap="flat" cmpd="sng">
            <a:solidFill>
              <a:srgbClr val="050A3F"/>
            </a:solidFill>
            <a:prstDash val="solid"/>
            <a:round/>
            <a:headEnd type="none" w="sm" len="sm"/>
            <a:tailEnd type="none" w="sm" len="sm"/>
          </a:ln>
        </p:spPr>
      </p:cxnSp>
      <p:sp>
        <p:nvSpPr>
          <p:cNvPr id="10" name="Text Placeholder 16">
            <a:extLst>
              <a:ext uri="{FF2B5EF4-FFF2-40B4-BE49-F238E27FC236}">
                <a16:creationId xmlns:a16="http://schemas.microsoft.com/office/drawing/2014/main" id="{D9A9E7C3-1B8E-C5BE-DDF6-7D7A458D3CA9}"/>
              </a:ext>
            </a:extLst>
          </p:cNvPr>
          <p:cNvSpPr>
            <a:spLocks noGrp="1"/>
          </p:cNvSpPr>
          <p:nvPr>
            <p:ph type="body" sz="quarter" idx="14" hasCustomPrompt="1"/>
          </p:nvPr>
        </p:nvSpPr>
        <p:spPr>
          <a:xfrm>
            <a:off x="6376247" y="6443935"/>
            <a:ext cx="2029459" cy="216428"/>
          </a:xfrm>
          <a:prstGeom prst="rect">
            <a:avLst/>
          </a:prstGeom>
        </p:spPr>
        <p:txBody>
          <a:bodyPr/>
          <a:lstStyle>
            <a:lvl1pPr>
              <a:defRPr sz="800">
                <a:solidFill>
                  <a:schemeClr val="tx1"/>
                </a:solidFill>
              </a:defRPr>
            </a:lvl1pPr>
          </a:lstStyle>
          <a:p>
            <a:pPr lvl="0"/>
            <a:r>
              <a:rPr lang="en-CA"/>
              <a:t>Insert Team #  | SCMC 2025 – Round 1 </a:t>
            </a:r>
          </a:p>
        </p:txBody>
      </p:sp>
      <p:sp>
        <p:nvSpPr>
          <p:cNvPr id="11" name="Google Shape;135;p49">
            <a:extLst>
              <a:ext uri="{FF2B5EF4-FFF2-40B4-BE49-F238E27FC236}">
                <a16:creationId xmlns:a16="http://schemas.microsoft.com/office/drawing/2014/main" id="{1C6E75CC-19EB-9325-FF63-193DF5BB402D}"/>
              </a:ext>
            </a:extLst>
          </p:cNvPr>
          <p:cNvSpPr txBox="1">
            <a:spLocks noGrp="1"/>
          </p:cNvSpPr>
          <p:nvPr>
            <p:ph type="sldNum" idx="15"/>
          </p:nvPr>
        </p:nvSpPr>
        <p:spPr>
          <a:xfrm>
            <a:off x="8527627" y="6443937"/>
            <a:ext cx="346373" cy="216426"/>
          </a:xfrm>
          <a:prstGeom prst="rect">
            <a:avLst/>
          </a:prstGeom>
        </p:spPr>
        <p:txBody>
          <a:bodyPr/>
          <a:lstStyle>
            <a:lvl1pPr marL="0" marR="0" lvl="0" indent="0" algn="ctr" rtl="0">
              <a:lnSpc>
                <a:spcPct val="100000"/>
              </a:lnSpc>
              <a:spcBef>
                <a:spcPts val="0"/>
              </a:spcBef>
              <a:spcAft>
                <a:spcPts val="0"/>
              </a:spcAft>
              <a:buClr>
                <a:srgbClr val="000000"/>
              </a:buClr>
              <a:buSzPts val="800"/>
              <a:buFont typeface="Arial"/>
              <a:buNone/>
              <a:defRPr lang="en-CA" sz="800" smtClean="0">
                <a:solidFill>
                  <a:schemeClr val="tx1"/>
                </a:solidFil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fld id="{0D61B5D7-6FEB-49B8-9528-EE5550EB872C}" type="slidenum">
              <a:rPr lang="en-CA" smtClean="0"/>
              <a:pPr/>
              <a:t>‹#›</a:t>
            </a:fld>
            <a:endParaRPr lang="en-CA" sz="800">
              <a:solidFill>
                <a:schemeClr val="tx1"/>
              </a:solidFill>
            </a:endParaRPr>
          </a:p>
        </p:txBody>
      </p:sp>
      <p:sp>
        <p:nvSpPr>
          <p:cNvPr id="2" name="Picture Placeholder 3">
            <a:extLst>
              <a:ext uri="{FF2B5EF4-FFF2-40B4-BE49-F238E27FC236}">
                <a16:creationId xmlns:a16="http://schemas.microsoft.com/office/drawing/2014/main" id="{4BC05593-1A9A-2B0C-EECA-0541D3E8BA52}"/>
              </a:ext>
            </a:extLst>
          </p:cNvPr>
          <p:cNvSpPr>
            <a:spLocks noGrp="1"/>
          </p:cNvSpPr>
          <p:nvPr>
            <p:ph type="pic" sz="quarter" idx="16"/>
          </p:nvPr>
        </p:nvSpPr>
        <p:spPr>
          <a:xfrm>
            <a:off x="266701" y="6305970"/>
            <a:ext cx="524694" cy="492355"/>
          </a:xfrm>
          <a:prstGeom prst="rect">
            <a:avLst/>
          </a:prstGeom>
        </p:spPr>
        <p:txBody>
          <a:bodyPr/>
          <a:lstStyle/>
          <a:p>
            <a:r>
              <a:rPr lang="en-US"/>
              <a:t>Click icon to add picture</a:t>
            </a:r>
            <a:endParaRPr lang="en-CA"/>
          </a:p>
        </p:txBody>
      </p:sp>
      <p:sp>
        <p:nvSpPr>
          <p:cNvPr id="4" name="Text Placeholder 6">
            <a:extLst>
              <a:ext uri="{FF2B5EF4-FFF2-40B4-BE49-F238E27FC236}">
                <a16:creationId xmlns:a16="http://schemas.microsoft.com/office/drawing/2014/main" id="{DA467263-6F0E-2FAA-8730-C8C1FACD5F6B}"/>
              </a:ext>
            </a:extLst>
          </p:cNvPr>
          <p:cNvSpPr>
            <a:spLocks noGrp="1"/>
          </p:cNvSpPr>
          <p:nvPr>
            <p:ph type="body" sz="quarter" idx="17" hasCustomPrompt="1"/>
          </p:nvPr>
        </p:nvSpPr>
        <p:spPr>
          <a:xfrm>
            <a:off x="913316" y="6443403"/>
            <a:ext cx="2133071" cy="217487"/>
          </a:xfrm>
          <a:prstGeom prst="rect">
            <a:avLst/>
          </a:prstGeom>
        </p:spPr>
        <p:txBody>
          <a:bodyPr/>
          <a:lstStyle>
            <a:lvl1pPr>
              <a:defRPr sz="900">
                <a:solidFill>
                  <a:srgbClr val="FF0000"/>
                </a:solidFill>
                <a:sym typeface="Wingdings" panose="05000000000000000000" pitchFamily="2" charset="2"/>
              </a:defRPr>
            </a:lvl1pPr>
          </a:lstStyle>
          <a:p>
            <a:pPr lvl="0"/>
            <a:r>
              <a:rPr lang="en-CA"/>
              <a:t> Insert company logo (.PNG format)</a:t>
            </a:r>
          </a:p>
        </p:txBody>
      </p:sp>
      <p:cxnSp>
        <p:nvCxnSpPr>
          <p:cNvPr id="13" name="Google Shape;137;p49">
            <a:extLst>
              <a:ext uri="{FF2B5EF4-FFF2-40B4-BE49-F238E27FC236}">
                <a16:creationId xmlns:a16="http://schemas.microsoft.com/office/drawing/2014/main" id="{0EBE68B9-3CDB-AE0A-FFBE-DD9B1F979539}"/>
              </a:ext>
            </a:extLst>
          </p:cNvPr>
          <p:cNvCxnSpPr/>
          <p:nvPr userDrawn="1"/>
        </p:nvCxnSpPr>
        <p:spPr>
          <a:xfrm>
            <a:off x="266701" y="854612"/>
            <a:ext cx="8609012" cy="0"/>
          </a:xfrm>
          <a:prstGeom prst="straightConnector1">
            <a:avLst/>
          </a:prstGeom>
          <a:gradFill>
            <a:gsLst>
              <a:gs pos="0">
                <a:schemeClr val="accent1"/>
              </a:gs>
              <a:gs pos="100000">
                <a:schemeClr val="lt1"/>
              </a:gs>
            </a:gsLst>
            <a:lin ang="5400000" scaled="0"/>
          </a:gradFill>
          <a:ln w="19050" cap="flat" cmpd="sng">
            <a:solidFill>
              <a:srgbClr val="050A3F"/>
            </a:solidFill>
            <a:prstDash val="solid"/>
            <a:round/>
            <a:headEnd type="none" w="sm" len="sm"/>
            <a:tailEnd type="none" w="sm" len="sm"/>
          </a:ln>
        </p:spPr>
      </p:cxnSp>
      <p:sp>
        <p:nvSpPr>
          <p:cNvPr id="14" name="Google Shape;138;p49">
            <a:extLst>
              <a:ext uri="{FF2B5EF4-FFF2-40B4-BE49-F238E27FC236}">
                <a16:creationId xmlns:a16="http://schemas.microsoft.com/office/drawing/2014/main" id="{A6BBEFA0-6352-C02E-83D1-A9901C276700}"/>
              </a:ext>
            </a:extLst>
          </p:cNvPr>
          <p:cNvSpPr txBox="1">
            <a:spLocks noGrp="1"/>
          </p:cNvSpPr>
          <p:nvPr>
            <p:ph type="title" hasCustomPrompt="1"/>
          </p:nvPr>
        </p:nvSpPr>
        <p:spPr>
          <a:xfrm>
            <a:off x="226800" y="143208"/>
            <a:ext cx="8647200" cy="439200"/>
          </a:xfrm>
          <a:prstGeom prst="rect">
            <a:avLst/>
          </a:prstGeom>
          <a:noFill/>
          <a:ln>
            <a:noFill/>
          </a:ln>
        </p:spPr>
        <p:txBody>
          <a:bodyPr spcFirstLastPara="1" wrap="square" lIns="90000"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9pPr>
          </a:lstStyle>
          <a:p>
            <a:r>
              <a:rPr lang="en-CA"/>
              <a:t>Title</a:t>
            </a:r>
            <a:endParaRPr/>
          </a:p>
        </p:txBody>
      </p:sp>
      <p:sp>
        <p:nvSpPr>
          <p:cNvPr id="15" name="Google Shape;139;p49">
            <a:extLst>
              <a:ext uri="{FF2B5EF4-FFF2-40B4-BE49-F238E27FC236}">
                <a16:creationId xmlns:a16="http://schemas.microsoft.com/office/drawing/2014/main" id="{822E4875-3F2D-E33B-DBEB-E5DD0DD64DC5}"/>
              </a:ext>
            </a:extLst>
          </p:cNvPr>
          <p:cNvSpPr txBox="1">
            <a:spLocks noGrp="1"/>
          </p:cNvSpPr>
          <p:nvPr>
            <p:ph type="body" idx="7" hasCustomPrompt="1"/>
          </p:nvPr>
        </p:nvSpPr>
        <p:spPr>
          <a:xfrm>
            <a:off x="226800" y="558000"/>
            <a:ext cx="8647200" cy="2520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93D3"/>
              </a:buClr>
              <a:buSzPts val="1800"/>
              <a:buFont typeface="Noto Sans Symbols"/>
              <a:buNone/>
              <a:defRPr sz="1800" b="0" i="0" u="none" strike="noStrike" cap="none">
                <a:solidFill>
                  <a:srgbClr val="000000"/>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Subtitle</a:t>
            </a:r>
            <a:endParaRPr/>
          </a:p>
        </p:txBody>
      </p:sp>
    </p:spTree>
    <p:extLst>
      <p:ext uri="{BB962C8B-B14F-4D97-AF65-F5344CB8AC3E}">
        <p14:creationId xmlns:p14="http://schemas.microsoft.com/office/powerpoint/2010/main" val="1705192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OfContents">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CE26E567-6E0C-44A4-87C1-08AAE4926ED1}"/>
              </a:ext>
            </a:extLst>
          </p:cNvPr>
          <p:cNvSpPr/>
          <p:nvPr>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Google Shape;135;p49">
            <a:extLst>
              <a:ext uri="{FF2B5EF4-FFF2-40B4-BE49-F238E27FC236}">
                <a16:creationId xmlns:a16="http://schemas.microsoft.com/office/drawing/2014/main" id="{189856F2-B995-4B54-A1FF-671F79715FA9}"/>
              </a:ext>
            </a:extLst>
          </p:cNvPr>
          <p:cNvSpPr txBox="1">
            <a:spLocks noGrp="1"/>
          </p:cNvSpPr>
          <p:nvPr>
            <p:ph type="sldNum" idx="12"/>
          </p:nvPr>
        </p:nvSpPr>
        <p:spPr>
          <a:xfrm>
            <a:off x="8527627" y="6443937"/>
            <a:ext cx="346373" cy="216426"/>
          </a:xfrm>
          <a:prstGeom prst="rect">
            <a:avLst/>
          </a:prstGeom>
        </p:spPr>
        <p:txBody>
          <a:bodyPr/>
          <a:lstStyle>
            <a:lvl1pPr marL="0" marR="0" lvl="0" indent="0" algn="ctr" rtl="0">
              <a:lnSpc>
                <a:spcPct val="100000"/>
              </a:lnSpc>
              <a:spcBef>
                <a:spcPts val="0"/>
              </a:spcBef>
              <a:spcAft>
                <a:spcPts val="0"/>
              </a:spcAft>
              <a:buClr>
                <a:srgbClr val="000000"/>
              </a:buClr>
              <a:buSzPts val="800"/>
              <a:buFont typeface="Arial"/>
              <a:buNone/>
              <a:defRPr lang="en-CA" sz="800" smtClean="0">
                <a:solidFill>
                  <a:schemeClr val="tx1"/>
                </a:solidFil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fld id="{0D61B5D7-6FEB-49B8-9528-EE5550EB872C}" type="slidenum">
              <a:rPr lang="en-CA" smtClean="0"/>
              <a:pPr/>
              <a:t>‹#›</a:t>
            </a:fld>
            <a:endParaRPr lang="en-CA" sz="800">
              <a:solidFill>
                <a:schemeClr val="tx1"/>
              </a:solidFill>
            </a:endParaRPr>
          </a:p>
        </p:txBody>
      </p:sp>
      <p:cxnSp>
        <p:nvCxnSpPr>
          <p:cNvPr id="21" name="Google Shape;137;p49">
            <a:extLst>
              <a:ext uri="{FF2B5EF4-FFF2-40B4-BE49-F238E27FC236}">
                <a16:creationId xmlns:a16="http://schemas.microsoft.com/office/drawing/2014/main" id="{CC34C1F8-42ED-431D-B8AF-CD57FEB2080B}"/>
              </a:ext>
            </a:extLst>
          </p:cNvPr>
          <p:cNvCxnSpPr/>
          <p:nvPr/>
        </p:nvCxnSpPr>
        <p:spPr>
          <a:xfrm>
            <a:off x="266701" y="854612"/>
            <a:ext cx="8609012" cy="0"/>
          </a:xfrm>
          <a:prstGeom prst="straightConnector1">
            <a:avLst/>
          </a:prstGeom>
          <a:gradFill>
            <a:gsLst>
              <a:gs pos="0">
                <a:schemeClr val="accent1"/>
              </a:gs>
              <a:gs pos="100000">
                <a:schemeClr val="lt1"/>
              </a:gs>
            </a:gsLst>
            <a:lin ang="5400000" scaled="0"/>
          </a:gradFill>
          <a:ln w="19050" cap="flat" cmpd="sng">
            <a:solidFill>
              <a:srgbClr val="050A3F"/>
            </a:solidFill>
            <a:prstDash val="solid"/>
            <a:round/>
            <a:headEnd type="none" w="sm" len="sm"/>
            <a:tailEnd type="none" w="sm" len="sm"/>
          </a:ln>
        </p:spPr>
      </p:cxnSp>
      <p:sp>
        <p:nvSpPr>
          <p:cNvPr id="9" name="Do not remove" hidden="1">
            <a:extLst>
              <a:ext uri="{FF2B5EF4-FFF2-40B4-BE49-F238E27FC236}">
                <a16:creationId xmlns:a16="http://schemas.microsoft.com/office/drawing/2014/main" id="{F228BA4B-A7B8-4686-BC06-F67274236BEF}"/>
              </a:ext>
            </a:extLst>
          </p:cNvPr>
          <p:cNvSpPr/>
          <p:nvPr>
            <p:custDataLst>
              <p:tags r:id="rId2"/>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2" name="Google Shape;140;p49">
            <a:extLst>
              <a:ext uri="{FF2B5EF4-FFF2-40B4-BE49-F238E27FC236}">
                <a16:creationId xmlns:a16="http://schemas.microsoft.com/office/drawing/2014/main" id="{4C2AA8AD-8EDF-4185-9E67-9C2DEC409E13}"/>
              </a:ext>
            </a:extLst>
          </p:cNvPr>
          <p:cNvCxnSpPr>
            <a:cxnSpLocks/>
          </p:cNvCxnSpPr>
          <p:nvPr/>
        </p:nvCxnSpPr>
        <p:spPr>
          <a:xfrm>
            <a:off x="226800" y="6234179"/>
            <a:ext cx="8648913" cy="0"/>
          </a:xfrm>
          <a:prstGeom prst="straightConnector1">
            <a:avLst/>
          </a:prstGeom>
          <a:gradFill>
            <a:gsLst>
              <a:gs pos="0">
                <a:schemeClr val="accent1"/>
              </a:gs>
              <a:gs pos="100000">
                <a:schemeClr val="lt1"/>
              </a:gs>
            </a:gsLst>
            <a:lin ang="5400000" scaled="0"/>
          </a:gradFill>
          <a:ln w="9525" cap="flat" cmpd="sng">
            <a:solidFill>
              <a:srgbClr val="050A3F"/>
            </a:solidFill>
            <a:prstDash val="solid"/>
            <a:round/>
            <a:headEnd type="none" w="sm" len="sm"/>
            <a:tailEnd type="none" w="sm" len="sm"/>
          </a:ln>
        </p:spPr>
      </p:cxnSp>
      <p:sp>
        <p:nvSpPr>
          <p:cNvPr id="2" name="Text Placeholder 16">
            <a:extLst>
              <a:ext uri="{FF2B5EF4-FFF2-40B4-BE49-F238E27FC236}">
                <a16:creationId xmlns:a16="http://schemas.microsoft.com/office/drawing/2014/main" id="{B3302222-BFED-07C2-B26F-780957430AF6}"/>
              </a:ext>
            </a:extLst>
          </p:cNvPr>
          <p:cNvSpPr>
            <a:spLocks noGrp="1"/>
          </p:cNvSpPr>
          <p:nvPr>
            <p:ph type="body" sz="quarter" idx="14" hasCustomPrompt="1"/>
          </p:nvPr>
        </p:nvSpPr>
        <p:spPr>
          <a:xfrm>
            <a:off x="6376247" y="6443935"/>
            <a:ext cx="2029459" cy="216428"/>
          </a:xfrm>
          <a:prstGeom prst="rect">
            <a:avLst/>
          </a:prstGeom>
        </p:spPr>
        <p:txBody>
          <a:bodyPr/>
          <a:lstStyle>
            <a:lvl1pPr>
              <a:defRPr sz="800">
                <a:solidFill>
                  <a:schemeClr val="tx1"/>
                </a:solidFill>
              </a:defRPr>
            </a:lvl1pPr>
          </a:lstStyle>
          <a:p>
            <a:pPr lvl="0"/>
            <a:r>
              <a:rPr lang="en-CA"/>
              <a:t>Insert Team #  | SCMC 2025 – Round 1 </a:t>
            </a:r>
          </a:p>
        </p:txBody>
      </p:sp>
      <p:sp>
        <p:nvSpPr>
          <p:cNvPr id="4" name="Picture Placeholder 3">
            <a:extLst>
              <a:ext uri="{FF2B5EF4-FFF2-40B4-BE49-F238E27FC236}">
                <a16:creationId xmlns:a16="http://schemas.microsoft.com/office/drawing/2014/main" id="{3FE91D18-1430-2B6A-08B7-2130932C56A6}"/>
              </a:ext>
            </a:extLst>
          </p:cNvPr>
          <p:cNvSpPr>
            <a:spLocks noGrp="1"/>
          </p:cNvSpPr>
          <p:nvPr>
            <p:ph type="pic" sz="quarter" idx="15"/>
          </p:nvPr>
        </p:nvSpPr>
        <p:spPr>
          <a:xfrm>
            <a:off x="266701" y="6305970"/>
            <a:ext cx="524694" cy="492355"/>
          </a:xfrm>
          <a:prstGeom prst="rect">
            <a:avLst/>
          </a:prstGeom>
        </p:spPr>
        <p:txBody>
          <a:bodyPr/>
          <a:lstStyle/>
          <a:p>
            <a:r>
              <a:rPr lang="en-US"/>
              <a:t>Click icon to add picture</a:t>
            </a:r>
            <a:endParaRPr lang="en-CA"/>
          </a:p>
        </p:txBody>
      </p:sp>
      <p:sp>
        <p:nvSpPr>
          <p:cNvPr id="7" name="Text Placeholder 6">
            <a:extLst>
              <a:ext uri="{FF2B5EF4-FFF2-40B4-BE49-F238E27FC236}">
                <a16:creationId xmlns:a16="http://schemas.microsoft.com/office/drawing/2014/main" id="{43B31E21-BCD4-59B5-C157-1EB8D7B65AED}"/>
              </a:ext>
            </a:extLst>
          </p:cNvPr>
          <p:cNvSpPr>
            <a:spLocks noGrp="1"/>
          </p:cNvSpPr>
          <p:nvPr>
            <p:ph type="body" sz="quarter" idx="16" hasCustomPrompt="1"/>
          </p:nvPr>
        </p:nvSpPr>
        <p:spPr>
          <a:xfrm>
            <a:off x="913316" y="6443403"/>
            <a:ext cx="2133071" cy="217487"/>
          </a:xfrm>
          <a:prstGeom prst="rect">
            <a:avLst/>
          </a:prstGeom>
        </p:spPr>
        <p:txBody>
          <a:bodyPr/>
          <a:lstStyle>
            <a:lvl1pPr>
              <a:defRPr sz="900">
                <a:solidFill>
                  <a:srgbClr val="FF0000"/>
                </a:solidFill>
                <a:sym typeface="Wingdings" panose="05000000000000000000" pitchFamily="2" charset="2"/>
              </a:defRPr>
            </a:lvl1pPr>
          </a:lstStyle>
          <a:p>
            <a:pPr lvl="0"/>
            <a:r>
              <a:rPr lang="en-CA"/>
              <a:t> Insert company logo (.PNG format)</a:t>
            </a:r>
          </a:p>
        </p:txBody>
      </p:sp>
      <p:sp>
        <p:nvSpPr>
          <p:cNvPr id="8" name="TextBox 7">
            <a:extLst>
              <a:ext uri="{FF2B5EF4-FFF2-40B4-BE49-F238E27FC236}">
                <a16:creationId xmlns:a16="http://schemas.microsoft.com/office/drawing/2014/main" id="{01F74408-9BB2-5CE0-D231-3266B5EEAE5E}"/>
              </a:ext>
            </a:extLst>
          </p:cNvPr>
          <p:cNvSpPr txBox="1"/>
          <p:nvPr userDrawn="1"/>
        </p:nvSpPr>
        <p:spPr bwMode="gray">
          <a:xfrm>
            <a:off x="5583019" y="1573594"/>
            <a:ext cx="258143" cy="238976"/>
          </a:xfrm>
          <a:prstGeom prst="rect">
            <a:avLst/>
          </a:prstGeom>
          <a:noFill/>
        </p:spPr>
        <p:txBody>
          <a:bodyPr wrap="square" lIns="0" tIns="0" rIns="0" bIns="0" rtlCol="0">
            <a:spAutoFit/>
          </a:bodyPr>
          <a:lstStyle/>
          <a:p>
            <a:pPr algn="l"/>
            <a:r>
              <a:rPr lang="en-US" sz="1553" b="1">
                <a:solidFill>
                  <a:schemeClr val="bg1"/>
                </a:solidFill>
              </a:rPr>
              <a:t>7</a:t>
            </a:r>
          </a:p>
        </p:txBody>
      </p:sp>
      <p:sp>
        <p:nvSpPr>
          <p:cNvPr id="11" name="Rectangle 10">
            <a:extLst>
              <a:ext uri="{FF2B5EF4-FFF2-40B4-BE49-F238E27FC236}">
                <a16:creationId xmlns:a16="http://schemas.microsoft.com/office/drawing/2014/main" id="{7895E336-DFD4-9D6E-EB6E-1E988A823355}"/>
              </a:ext>
            </a:extLst>
          </p:cNvPr>
          <p:cNvSpPr/>
          <p:nvPr userDrawn="1"/>
        </p:nvSpPr>
        <p:spPr bwMode="gray">
          <a:xfrm>
            <a:off x="266701" y="978774"/>
            <a:ext cx="1977922" cy="864000"/>
          </a:xfrm>
          <a:prstGeom prst="rect">
            <a:avLst/>
          </a:prstGeom>
          <a:solidFill>
            <a:srgbClr val="050A3F"/>
          </a:solidFill>
          <a:ln w="952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79200" tIns="79200" rIns="79200" bIns="79200" rtlCol="0" anchor="ctr">
            <a:noAutofit/>
          </a:bodyPr>
          <a:lstStyle/>
          <a:p>
            <a:pPr algn="ctr"/>
            <a:r>
              <a:rPr lang="en-US" sz="1100" b="1"/>
              <a:t>Company &amp; Industry Overview</a:t>
            </a:r>
          </a:p>
        </p:txBody>
      </p:sp>
      <p:sp>
        <p:nvSpPr>
          <p:cNvPr id="14" name="Rectangle 13">
            <a:extLst>
              <a:ext uri="{FF2B5EF4-FFF2-40B4-BE49-F238E27FC236}">
                <a16:creationId xmlns:a16="http://schemas.microsoft.com/office/drawing/2014/main" id="{CB409BA4-4FD9-E1BA-49D9-72221FD53BD5}"/>
              </a:ext>
            </a:extLst>
          </p:cNvPr>
          <p:cNvSpPr/>
          <p:nvPr userDrawn="1"/>
        </p:nvSpPr>
        <p:spPr bwMode="gray">
          <a:xfrm>
            <a:off x="266701" y="1952018"/>
            <a:ext cx="1977922" cy="1625751"/>
          </a:xfrm>
          <a:prstGeom prst="rect">
            <a:avLst/>
          </a:prstGeom>
          <a:solidFill>
            <a:srgbClr val="050A3F"/>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9200" tIns="79200" rIns="79200" bIns="79200" rtlCol="0" anchor="ctr">
            <a:noAutofit/>
          </a:bodyPr>
          <a:lstStyle/>
          <a:p>
            <a:pPr algn="ctr"/>
            <a:r>
              <a:rPr lang="en-US" sz="1100" b="1"/>
              <a:t>Investment (Thesis or theses)</a:t>
            </a:r>
          </a:p>
        </p:txBody>
      </p:sp>
      <p:sp>
        <p:nvSpPr>
          <p:cNvPr id="15" name="Rectangle 14">
            <a:extLst>
              <a:ext uri="{FF2B5EF4-FFF2-40B4-BE49-F238E27FC236}">
                <a16:creationId xmlns:a16="http://schemas.microsoft.com/office/drawing/2014/main" id="{F47138AE-0D93-A626-3360-715ED496158B}"/>
              </a:ext>
            </a:extLst>
          </p:cNvPr>
          <p:cNvSpPr/>
          <p:nvPr userDrawn="1"/>
        </p:nvSpPr>
        <p:spPr bwMode="gray">
          <a:xfrm>
            <a:off x="266701" y="3687217"/>
            <a:ext cx="1977922" cy="1346611"/>
          </a:xfrm>
          <a:prstGeom prst="rect">
            <a:avLst/>
          </a:prstGeom>
          <a:solidFill>
            <a:srgbClr val="050A3F"/>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9200" tIns="79200" rIns="79200" bIns="79200" rtlCol="0" anchor="ctr">
            <a:noAutofit/>
          </a:bodyPr>
          <a:lstStyle/>
          <a:p>
            <a:pPr algn="ctr"/>
            <a:r>
              <a:rPr lang="en-US" sz="1100" b="1"/>
              <a:t>Valuation</a:t>
            </a:r>
          </a:p>
        </p:txBody>
      </p:sp>
      <p:sp>
        <p:nvSpPr>
          <p:cNvPr id="16" name="Rectangle 15">
            <a:extLst>
              <a:ext uri="{FF2B5EF4-FFF2-40B4-BE49-F238E27FC236}">
                <a16:creationId xmlns:a16="http://schemas.microsoft.com/office/drawing/2014/main" id="{D38B3636-38A6-087B-4CCC-07EB0DC41F64}"/>
              </a:ext>
            </a:extLst>
          </p:cNvPr>
          <p:cNvSpPr/>
          <p:nvPr userDrawn="1"/>
        </p:nvSpPr>
        <p:spPr bwMode="gray">
          <a:xfrm>
            <a:off x="266701" y="5157990"/>
            <a:ext cx="1977922" cy="952028"/>
          </a:xfrm>
          <a:prstGeom prst="rect">
            <a:avLst/>
          </a:prstGeom>
          <a:solidFill>
            <a:srgbClr val="050A3F"/>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9200" tIns="79200" rIns="79200" bIns="79200" rtlCol="0" anchor="ctr">
            <a:noAutofit/>
          </a:bodyPr>
          <a:lstStyle/>
          <a:p>
            <a:pPr algn="ctr"/>
            <a:r>
              <a:rPr lang="en-US" sz="1100" b="1"/>
              <a:t>Recommendation</a:t>
            </a:r>
          </a:p>
        </p:txBody>
      </p:sp>
      <p:sp>
        <p:nvSpPr>
          <p:cNvPr id="17" name="Rectangle 16">
            <a:extLst>
              <a:ext uri="{FF2B5EF4-FFF2-40B4-BE49-F238E27FC236}">
                <a16:creationId xmlns:a16="http://schemas.microsoft.com/office/drawing/2014/main" id="{C14A0D5D-F0CB-21A5-92EB-F8648594EB48}"/>
              </a:ext>
            </a:extLst>
          </p:cNvPr>
          <p:cNvSpPr/>
          <p:nvPr userDrawn="1"/>
        </p:nvSpPr>
        <p:spPr bwMode="gray">
          <a:xfrm>
            <a:off x="2359799" y="978773"/>
            <a:ext cx="6514201" cy="86400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9200" tIns="79200" rIns="79200" bIns="79200" rtlCol="0" anchor="ctr">
            <a:noAutofit/>
          </a:bodyPr>
          <a:lstStyle/>
          <a:p>
            <a:r>
              <a:rPr lang="en-US" sz="1000">
                <a:solidFill>
                  <a:schemeClr val="tx1"/>
                </a:solidFill>
              </a:rPr>
              <a:t>Text</a:t>
            </a:r>
          </a:p>
        </p:txBody>
      </p:sp>
      <p:sp>
        <p:nvSpPr>
          <p:cNvPr id="18" name="Rectangle 17">
            <a:extLst>
              <a:ext uri="{FF2B5EF4-FFF2-40B4-BE49-F238E27FC236}">
                <a16:creationId xmlns:a16="http://schemas.microsoft.com/office/drawing/2014/main" id="{2B013DBD-7D99-06EB-2BE3-3B86F5512B1A}"/>
              </a:ext>
            </a:extLst>
          </p:cNvPr>
          <p:cNvSpPr/>
          <p:nvPr userDrawn="1"/>
        </p:nvSpPr>
        <p:spPr bwMode="gray">
          <a:xfrm>
            <a:off x="2359799" y="1952018"/>
            <a:ext cx="6514201" cy="1593122"/>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9200" tIns="79200" rIns="79200" bIns="79200" rtlCol="0" anchor="ctr">
            <a:noAutofit/>
          </a:bodyPr>
          <a:lstStyle/>
          <a:p>
            <a:r>
              <a:rPr lang="en-US" sz="1000" b="0">
                <a:solidFill>
                  <a:schemeClr val="tx1"/>
                </a:solidFill>
              </a:rPr>
              <a:t>Text</a:t>
            </a:r>
          </a:p>
        </p:txBody>
      </p:sp>
      <p:sp>
        <p:nvSpPr>
          <p:cNvPr id="23" name="Rectangle 22">
            <a:extLst>
              <a:ext uri="{FF2B5EF4-FFF2-40B4-BE49-F238E27FC236}">
                <a16:creationId xmlns:a16="http://schemas.microsoft.com/office/drawing/2014/main" id="{ABF7B52A-0D1C-A508-8402-366DF001331D}"/>
              </a:ext>
            </a:extLst>
          </p:cNvPr>
          <p:cNvSpPr/>
          <p:nvPr userDrawn="1"/>
        </p:nvSpPr>
        <p:spPr bwMode="gray">
          <a:xfrm>
            <a:off x="2361505" y="3687218"/>
            <a:ext cx="6514201" cy="1346610"/>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9200" tIns="79200" rIns="79200" bIns="79200" rtlCol="0" anchor="ctr">
            <a:noAutofit/>
          </a:bodyPr>
          <a:lstStyle/>
          <a:p>
            <a:r>
              <a:rPr lang="en-US" sz="1000">
                <a:solidFill>
                  <a:schemeClr val="tx1"/>
                </a:solidFill>
              </a:rPr>
              <a:t>Text</a:t>
            </a:r>
          </a:p>
        </p:txBody>
      </p:sp>
      <p:sp>
        <p:nvSpPr>
          <p:cNvPr id="26" name="Rectangle 25">
            <a:extLst>
              <a:ext uri="{FF2B5EF4-FFF2-40B4-BE49-F238E27FC236}">
                <a16:creationId xmlns:a16="http://schemas.microsoft.com/office/drawing/2014/main" id="{8051E4D1-46C4-F414-FAB4-0C0EB133101D}"/>
              </a:ext>
            </a:extLst>
          </p:cNvPr>
          <p:cNvSpPr/>
          <p:nvPr userDrawn="1"/>
        </p:nvSpPr>
        <p:spPr bwMode="gray">
          <a:xfrm>
            <a:off x="2361505" y="5157990"/>
            <a:ext cx="6514201" cy="952028"/>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9200" tIns="79200" rIns="79200" bIns="79200" rtlCol="0" anchor="ctr">
            <a:noAutofit/>
          </a:bodyPr>
          <a:lstStyle/>
          <a:p>
            <a:r>
              <a:rPr lang="en-US" sz="1000">
                <a:solidFill>
                  <a:schemeClr val="tx1"/>
                </a:solidFill>
              </a:rPr>
              <a:t>Text</a:t>
            </a:r>
          </a:p>
        </p:txBody>
      </p:sp>
      <p:sp>
        <p:nvSpPr>
          <p:cNvPr id="3" name="Google Shape;138;p49">
            <a:extLst>
              <a:ext uri="{FF2B5EF4-FFF2-40B4-BE49-F238E27FC236}">
                <a16:creationId xmlns:a16="http://schemas.microsoft.com/office/drawing/2014/main" id="{117CCFFC-F21B-B9F3-3F1D-158AAA9C984E}"/>
              </a:ext>
            </a:extLst>
          </p:cNvPr>
          <p:cNvSpPr txBox="1">
            <a:spLocks noGrp="1"/>
          </p:cNvSpPr>
          <p:nvPr>
            <p:ph type="title" hasCustomPrompt="1"/>
          </p:nvPr>
        </p:nvSpPr>
        <p:spPr>
          <a:xfrm>
            <a:off x="226800" y="143208"/>
            <a:ext cx="8647200" cy="439200"/>
          </a:xfrm>
          <a:prstGeom prst="rect">
            <a:avLst/>
          </a:prstGeom>
          <a:noFill/>
          <a:ln>
            <a:noFill/>
          </a:ln>
        </p:spPr>
        <p:txBody>
          <a:bodyPr spcFirstLastPara="1" wrap="square" lIns="90000"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9pPr>
          </a:lstStyle>
          <a:p>
            <a:r>
              <a:rPr lang="en-CA"/>
              <a:t>Title</a:t>
            </a:r>
            <a:endParaRPr/>
          </a:p>
        </p:txBody>
      </p:sp>
      <p:sp>
        <p:nvSpPr>
          <p:cNvPr id="5" name="Google Shape;139;p49">
            <a:extLst>
              <a:ext uri="{FF2B5EF4-FFF2-40B4-BE49-F238E27FC236}">
                <a16:creationId xmlns:a16="http://schemas.microsoft.com/office/drawing/2014/main" id="{2CE1E078-E3B2-E8A4-7333-FB41CA5CF52D}"/>
              </a:ext>
            </a:extLst>
          </p:cNvPr>
          <p:cNvSpPr txBox="1">
            <a:spLocks noGrp="1"/>
          </p:cNvSpPr>
          <p:nvPr>
            <p:ph type="body" idx="7" hasCustomPrompt="1"/>
          </p:nvPr>
        </p:nvSpPr>
        <p:spPr>
          <a:xfrm>
            <a:off x="226800" y="558000"/>
            <a:ext cx="8647200" cy="2520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93D3"/>
              </a:buClr>
              <a:buSzPts val="1800"/>
              <a:buFont typeface="Noto Sans Symbols"/>
              <a:buNone/>
              <a:defRPr sz="1800" b="0" i="0" u="none" strike="noStrike" cap="none">
                <a:solidFill>
                  <a:srgbClr val="000000"/>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Subtitle</a:t>
            </a:r>
            <a:endParaRPr/>
          </a:p>
        </p:txBody>
      </p:sp>
    </p:spTree>
    <p:extLst>
      <p:ext uri="{BB962C8B-B14F-4D97-AF65-F5344CB8AC3E}">
        <p14:creationId xmlns:p14="http://schemas.microsoft.com/office/powerpoint/2010/main" val="3028038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Header">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63E0BEFB-6F52-4CC3-80C5-8415E121C423}"/>
              </a:ext>
            </a:extLst>
          </p:cNvPr>
          <p:cNvSpPr/>
          <p:nvPr>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81" name="Oval 14">
            <a:extLst>
              <a:ext uri="{FF2B5EF4-FFF2-40B4-BE49-F238E27FC236}">
                <a16:creationId xmlns:a16="http://schemas.microsoft.com/office/drawing/2014/main" id="{4C1B0675-A05F-4371-80F6-95431313165F}"/>
              </a:ext>
            </a:extLst>
          </p:cNvPr>
          <p:cNvSpPr>
            <a:spLocks noChangeArrowheads="1"/>
          </p:cNvSpPr>
          <p:nvPr/>
        </p:nvSpPr>
        <p:spPr bwMode="auto">
          <a:xfrm>
            <a:off x="2000251" y="4810126"/>
            <a:ext cx="57150" cy="57150"/>
          </a:xfrm>
          <a:prstGeom prst="ellipse">
            <a:avLst/>
          </a:prstGeom>
          <a:solidFill>
            <a:schemeClr val="bg1"/>
          </a:solidFill>
          <a:ln w="12700">
            <a:noFill/>
            <a:round/>
            <a:headEnd type="none" w="sm" len="sm"/>
            <a:tailEnd type="none" w="sm" len="sm"/>
          </a:ln>
          <a:effectLst/>
        </p:spPr>
        <p:txBody>
          <a:bodyPr wrap="none" anchor="ctr"/>
          <a:lstStyle/>
          <a:p>
            <a:pPr>
              <a:defRPr/>
            </a:pPr>
            <a:endParaRPr lang="en-CA" sz="1800"/>
          </a:p>
        </p:txBody>
      </p:sp>
      <p:sp>
        <p:nvSpPr>
          <p:cNvPr id="83" name="Rectangle 4">
            <a:extLst>
              <a:ext uri="{FF2B5EF4-FFF2-40B4-BE49-F238E27FC236}">
                <a16:creationId xmlns:a16="http://schemas.microsoft.com/office/drawing/2014/main" id="{1B111BB7-8AAA-454D-A5BE-2CDE9281661B}"/>
              </a:ext>
            </a:extLst>
          </p:cNvPr>
          <p:cNvSpPr>
            <a:spLocks noGrp="1" noChangeArrowheads="1"/>
          </p:cNvSpPr>
          <p:nvPr>
            <p:ph type="ctrTitle" sz="quarter" hasCustomPrompt="1"/>
          </p:nvPr>
        </p:nvSpPr>
        <p:spPr>
          <a:xfrm>
            <a:off x="304800" y="2937481"/>
            <a:ext cx="8534400" cy="496887"/>
          </a:xfrm>
          <a:prstGeom prst="rect">
            <a:avLst/>
          </a:prstGeom>
        </p:spPr>
        <p:txBody>
          <a:bodyPr anchor="ctr"/>
          <a:lstStyle>
            <a:lvl1pPr>
              <a:lnSpc>
                <a:spcPct val="100000"/>
              </a:lnSpc>
              <a:defRPr sz="2000">
                <a:solidFill>
                  <a:sysClr val="windowText" lastClr="000000"/>
                </a:solidFill>
              </a:defRPr>
            </a:lvl1pPr>
          </a:lstStyle>
          <a:p>
            <a:r>
              <a:rPr lang="en-AU"/>
              <a:t>SECTION TITLE</a:t>
            </a:r>
          </a:p>
        </p:txBody>
      </p:sp>
      <p:sp>
        <p:nvSpPr>
          <p:cNvPr id="10" name="Do not remove" hidden="1">
            <a:extLst>
              <a:ext uri="{FF2B5EF4-FFF2-40B4-BE49-F238E27FC236}">
                <a16:creationId xmlns:a16="http://schemas.microsoft.com/office/drawing/2014/main" id="{F1969EC1-794A-4F7D-830B-F7A920BB6788}"/>
              </a:ext>
            </a:extLst>
          </p:cNvPr>
          <p:cNvSpPr/>
          <p:nvPr>
            <p:custDataLst>
              <p:tags r:id="rId2"/>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1" name="Do not remove" hidden="1">
            <a:extLst>
              <a:ext uri="{FF2B5EF4-FFF2-40B4-BE49-F238E27FC236}">
                <a16:creationId xmlns:a16="http://schemas.microsoft.com/office/drawing/2014/main" id="{300AE62F-C852-49CC-B20B-3107B532D762}"/>
              </a:ext>
            </a:extLst>
          </p:cNvPr>
          <p:cNvSpPr/>
          <p:nvPr>
            <p:custDataLst>
              <p:tags r:id="rId3"/>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6" name="Straight Connector 15">
            <a:extLst>
              <a:ext uri="{FF2B5EF4-FFF2-40B4-BE49-F238E27FC236}">
                <a16:creationId xmlns:a16="http://schemas.microsoft.com/office/drawing/2014/main" id="{8B0FBCE5-AF1B-43B7-A70D-400F8DFECE64}"/>
              </a:ext>
            </a:extLst>
          </p:cNvPr>
          <p:cNvCxnSpPr>
            <a:cxnSpLocks/>
          </p:cNvCxnSpPr>
          <p:nvPr/>
        </p:nvCxnSpPr>
        <p:spPr bwMode="auto">
          <a:xfrm>
            <a:off x="304800" y="5969570"/>
            <a:ext cx="8569200" cy="0"/>
          </a:xfrm>
          <a:prstGeom prst="line">
            <a:avLst/>
          </a:prstGeom>
          <a:ln w="12700">
            <a:solidFill>
              <a:srgbClr val="050A3F"/>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 Placeholder 16">
            <a:extLst>
              <a:ext uri="{FF2B5EF4-FFF2-40B4-BE49-F238E27FC236}">
                <a16:creationId xmlns:a16="http://schemas.microsoft.com/office/drawing/2014/main" id="{CAEF6279-3E82-EBA9-530A-E227A0C303B3}"/>
              </a:ext>
            </a:extLst>
          </p:cNvPr>
          <p:cNvSpPr>
            <a:spLocks noGrp="1"/>
          </p:cNvSpPr>
          <p:nvPr>
            <p:ph type="body" sz="quarter" idx="15" hasCustomPrompt="1"/>
          </p:nvPr>
        </p:nvSpPr>
        <p:spPr>
          <a:xfrm>
            <a:off x="6376247" y="6443935"/>
            <a:ext cx="2029459" cy="216428"/>
          </a:xfrm>
          <a:prstGeom prst="rect">
            <a:avLst/>
          </a:prstGeom>
        </p:spPr>
        <p:txBody>
          <a:bodyPr/>
          <a:lstStyle>
            <a:lvl1pPr>
              <a:defRPr sz="800">
                <a:solidFill>
                  <a:schemeClr val="tx1"/>
                </a:solidFill>
              </a:defRPr>
            </a:lvl1pPr>
          </a:lstStyle>
          <a:p>
            <a:pPr lvl="0"/>
            <a:r>
              <a:rPr lang="en-CA"/>
              <a:t>Insert Team #  | SCMC 2025 – Round 1 </a:t>
            </a:r>
          </a:p>
        </p:txBody>
      </p:sp>
      <p:sp>
        <p:nvSpPr>
          <p:cNvPr id="17" name="Picture Placeholder 3">
            <a:extLst>
              <a:ext uri="{FF2B5EF4-FFF2-40B4-BE49-F238E27FC236}">
                <a16:creationId xmlns:a16="http://schemas.microsoft.com/office/drawing/2014/main" id="{BB275139-BB52-7505-6FF2-93375AEE72EF}"/>
              </a:ext>
            </a:extLst>
          </p:cNvPr>
          <p:cNvSpPr>
            <a:spLocks noGrp="1"/>
          </p:cNvSpPr>
          <p:nvPr>
            <p:ph type="pic" sz="quarter" idx="16"/>
          </p:nvPr>
        </p:nvSpPr>
        <p:spPr>
          <a:xfrm>
            <a:off x="304800" y="6097177"/>
            <a:ext cx="746974" cy="680848"/>
          </a:xfrm>
          <a:prstGeom prst="rect">
            <a:avLst/>
          </a:prstGeom>
        </p:spPr>
        <p:txBody>
          <a:bodyPr/>
          <a:lstStyle/>
          <a:p>
            <a:r>
              <a:rPr lang="en-US"/>
              <a:t>Click icon to add picture</a:t>
            </a:r>
            <a:endParaRPr lang="en-CA"/>
          </a:p>
        </p:txBody>
      </p:sp>
      <p:sp>
        <p:nvSpPr>
          <p:cNvPr id="18" name="Text Placeholder 6">
            <a:extLst>
              <a:ext uri="{FF2B5EF4-FFF2-40B4-BE49-F238E27FC236}">
                <a16:creationId xmlns:a16="http://schemas.microsoft.com/office/drawing/2014/main" id="{DC3D85D3-CD73-BA82-0A5D-AE53B492A916}"/>
              </a:ext>
            </a:extLst>
          </p:cNvPr>
          <p:cNvSpPr>
            <a:spLocks noGrp="1"/>
          </p:cNvSpPr>
          <p:nvPr>
            <p:ph type="body" sz="quarter" idx="17" hasCustomPrompt="1"/>
          </p:nvPr>
        </p:nvSpPr>
        <p:spPr>
          <a:xfrm>
            <a:off x="1173695" y="6328857"/>
            <a:ext cx="2422312" cy="217487"/>
          </a:xfrm>
          <a:prstGeom prst="rect">
            <a:avLst/>
          </a:prstGeom>
        </p:spPr>
        <p:txBody>
          <a:bodyPr/>
          <a:lstStyle>
            <a:lvl1pPr>
              <a:defRPr sz="900">
                <a:solidFill>
                  <a:srgbClr val="FF0000"/>
                </a:solidFill>
                <a:sym typeface="Wingdings" panose="05000000000000000000" pitchFamily="2" charset="2"/>
              </a:defRPr>
            </a:lvl1pPr>
          </a:lstStyle>
          <a:p>
            <a:pPr lvl="0"/>
            <a:r>
              <a:rPr lang="en-CA"/>
              <a:t> Insert company logo (.PNG format)</a:t>
            </a:r>
          </a:p>
        </p:txBody>
      </p:sp>
      <p:sp>
        <p:nvSpPr>
          <p:cNvPr id="22" name="Google Shape;135;p49">
            <a:extLst>
              <a:ext uri="{FF2B5EF4-FFF2-40B4-BE49-F238E27FC236}">
                <a16:creationId xmlns:a16="http://schemas.microsoft.com/office/drawing/2014/main" id="{02D6FD0A-8360-A512-B1F7-53D7324B436B}"/>
              </a:ext>
            </a:extLst>
          </p:cNvPr>
          <p:cNvSpPr txBox="1">
            <a:spLocks noGrp="1"/>
          </p:cNvSpPr>
          <p:nvPr>
            <p:ph type="sldNum" idx="12"/>
          </p:nvPr>
        </p:nvSpPr>
        <p:spPr>
          <a:xfrm>
            <a:off x="8527627" y="6443937"/>
            <a:ext cx="346373" cy="216426"/>
          </a:xfrm>
          <a:prstGeom prst="rect">
            <a:avLst/>
          </a:prstGeom>
        </p:spPr>
        <p:txBody>
          <a:bodyPr/>
          <a:lstStyle>
            <a:lvl1pPr marL="0" marR="0" lvl="0" indent="0" algn="ctr" rtl="0">
              <a:lnSpc>
                <a:spcPct val="100000"/>
              </a:lnSpc>
              <a:spcBef>
                <a:spcPts val="0"/>
              </a:spcBef>
              <a:spcAft>
                <a:spcPts val="0"/>
              </a:spcAft>
              <a:buClr>
                <a:srgbClr val="000000"/>
              </a:buClr>
              <a:buSzPts val="800"/>
              <a:buFont typeface="Arial"/>
              <a:buNone/>
              <a:defRPr lang="en-CA" sz="800" smtClean="0">
                <a:solidFill>
                  <a:schemeClr val="tx1"/>
                </a:solidFil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fld id="{0D61B5D7-6FEB-49B8-9528-EE5550EB872C}" type="slidenum">
              <a:rPr lang="en-CA" smtClean="0"/>
              <a:pPr/>
              <a:t>‹#›</a:t>
            </a:fld>
            <a:endParaRPr lang="en-CA" sz="800">
              <a:solidFill>
                <a:schemeClr val="tx1"/>
              </a:solidFill>
            </a:endParaRPr>
          </a:p>
        </p:txBody>
      </p:sp>
    </p:spTree>
    <p:extLst>
      <p:ext uri="{BB962C8B-B14F-4D97-AF65-F5344CB8AC3E}">
        <p14:creationId xmlns:p14="http://schemas.microsoft.com/office/powerpoint/2010/main" val="1911293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lves" preserve="1" userDrawn="1">
  <p:cSld name="Thirds">
    <p:spTree>
      <p:nvGrpSpPr>
        <p:cNvPr id="1" name="Shape 128"/>
        <p:cNvGrpSpPr/>
        <p:nvPr/>
      </p:nvGrpSpPr>
      <p:grpSpPr>
        <a:xfrm>
          <a:off x="0" y="0"/>
          <a:ext cx="0" cy="0"/>
          <a:chOff x="0" y="0"/>
          <a:chExt cx="0" cy="0"/>
        </a:xfrm>
      </p:grpSpPr>
      <p:sp>
        <p:nvSpPr>
          <p:cNvPr id="3" name="Do not remove" hidden="1">
            <a:extLst>
              <a:ext uri="{FF2B5EF4-FFF2-40B4-BE49-F238E27FC236}">
                <a16:creationId xmlns:a16="http://schemas.microsoft.com/office/drawing/2014/main" id="{160D362B-9F7C-4493-966C-F0D200B40CE1}"/>
              </a:ext>
            </a:extLst>
          </p:cNvPr>
          <p:cNvSpPr/>
          <p:nvPr>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2" name="Google Shape;132;p49"/>
          <p:cNvSpPr txBox="1">
            <a:spLocks noGrp="1"/>
          </p:cNvSpPr>
          <p:nvPr>
            <p:ph type="body" idx="4" hasCustomPrompt="1"/>
          </p:nvPr>
        </p:nvSpPr>
        <p:spPr>
          <a:xfrm>
            <a:off x="264750" y="1348778"/>
            <a:ext cx="4210050" cy="217221"/>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Section Header</a:t>
            </a:r>
            <a:endParaRPr/>
          </a:p>
        </p:txBody>
      </p:sp>
      <p:sp>
        <p:nvSpPr>
          <p:cNvPr id="136" name="Google Shape;136;p49"/>
          <p:cNvSpPr txBox="1">
            <a:spLocks noGrp="1"/>
          </p:cNvSpPr>
          <p:nvPr>
            <p:ph type="body" idx="6" hasCustomPrompt="1"/>
          </p:nvPr>
        </p:nvSpPr>
        <p:spPr>
          <a:xfrm>
            <a:off x="224974" y="941404"/>
            <a:ext cx="8647200" cy="298800"/>
          </a:xfrm>
          <a:prstGeom prst="roundRect">
            <a:avLst/>
          </a:prstGeom>
          <a:solidFill>
            <a:srgbClr val="050A3F"/>
          </a:solidFill>
          <a:ln>
            <a:solidFill>
              <a:schemeClr val="tx1"/>
            </a:solidFill>
            <a:prstDash val="sysDash"/>
          </a:ln>
        </p:spPr>
        <p:txBody>
          <a:bodyPr spcFirstLastPara="1" wrap="square" lIns="91425" tIns="46800" rIns="91425" bIns="45700" anchor="ctr" anchorCtr="0">
            <a:noAutofit/>
          </a:bodyPr>
          <a:lstStyle>
            <a:lvl1pPr marL="0" marR="0" lvl="0" indent="0" algn="l" rtl="0">
              <a:lnSpc>
                <a:spcPct val="100000"/>
              </a:lnSpc>
              <a:spcBef>
                <a:spcPts val="0"/>
              </a:spcBef>
              <a:spcAft>
                <a:spcPts val="0"/>
              </a:spcAft>
              <a:buClr>
                <a:srgbClr val="0093D3"/>
              </a:buClr>
              <a:buSzPts val="1000"/>
              <a:buFont typeface="Noto Sans Symbols"/>
              <a:buNone/>
              <a:defRPr sz="1000" b="1" i="1" u="none" strike="noStrike" cap="none">
                <a:solidFill>
                  <a:schemeClr val="bg1"/>
                </a:solidFill>
                <a:latin typeface="Arial"/>
                <a:ea typeface="Arial"/>
                <a:cs typeface="Arial"/>
                <a:sym typeface="Arial"/>
              </a:defRPr>
            </a:lvl1pPr>
            <a:lvl2pPr marL="914400" marR="0" lvl="1" indent="-298450" algn="l" rtl="0">
              <a:lnSpc>
                <a:spcPct val="100000"/>
              </a:lnSpc>
              <a:spcBef>
                <a:spcPts val="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pPr lvl="0">
              <a:buClr>
                <a:srgbClr val="00B0F0"/>
              </a:buClr>
            </a:pPr>
            <a:r>
              <a:rPr lang="en-US" b="1" i="1"/>
              <a:t>Strapline</a:t>
            </a:r>
          </a:p>
        </p:txBody>
      </p:sp>
      <p:cxnSp>
        <p:nvCxnSpPr>
          <p:cNvPr id="137" name="Google Shape;137;p49"/>
          <p:cNvCxnSpPr/>
          <p:nvPr/>
        </p:nvCxnSpPr>
        <p:spPr>
          <a:xfrm>
            <a:off x="266701" y="854612"/>
            <a:ext cx="8609012" cy="0"/>
          </a:xfrm>
          <a:prstGeom prst="straightConnector1">
            <a:avLst/>
          </a:prstGeom>
          <a:gradFill>
            <a:gsLst>
              <a:gs pos="0">
                <a:schemeClr val="accent1"/>
              </a:gs>
              <a:gs pos="100000">
                <a:schemeClr val="lt1"/>
              </a:gs>
            </a:gsLst>
            <a:lin ang="5400000" scaled="0"/>
          </a:gradFill>
          <a:ln w="19050" cap="flat" cmpd="sng">
            <a:solidFill>
              <a:srgbClr val="050A3F"/>
            </a:solidFill>
            <a:prstDash val="solid"/>
            <a:round/>
            <a:headEnd type="none" w="sm" len="sm"/>
            <a:tailEnd type="none" w="sm" len="sm"/>
          </a:ln>
        </p:spPr>
      </p:cxnSp>
      <p:sp>
        <p:nvSpPr>
          <p:cNvPr id="138" name="Google Shape;138;p49"/>
          <p:cNvSpPr txBox="1">
            <a:spLocks noGrp="1"/>
          </p:cNvSpPr>
          <p:nvPr>
            <p:ph type="title" hasCustomPrompt="1"/>
          </p:nvPr>
        </p:nvSpPr>
        <p:spPr>
          <a:xfrm>
            <a:off x="226800" y="143208"/>
            <a:ext cx="8647200" cy="439200"/>
          </a:xfrm>
          <a:prstGeom prst="rect">
            <a:avLst/>
          </a:prstGeom>
          <a:noFill/>
          <a:ln>
            <a:noFill/>
          </a:ln>
        </p:spPr>
        <p:txBody>
          <a:bodyPr spcFirstLastPara="1" wrap="square" lIns="90000"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9pPr>
          </a:lstStyle>
          <a:p>
            <a:r>
              <a:rPr lang="en-CA"/>
              <a:t>Title</a:t>
            </a:r>
            <a:endParaRPr/>
          </a:p>
        </p:txBody>
      </p:sp>
      <p:sp>
        <p:nvSpPr>
          <p:cNvPr id="139" name="Google Shape;139;p49"/>
          <p:cNvSpPr txBox="1">
            <a:spLocks noGrp="1"/>
          </p:cNvSpPr>
          <p:nvPr>
            <p:ph type="body" idx="7" hasCustomPrompt="1"/>
          </p:nvPr>
        </p:nvSpPr>
        <p:spPr>
          <a:xfrm>
            <a:off x="226800" y="558000"/>
            <a:ext cx="8647200" cy="2520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93D3"/>
              </a:buClr>
              <a:buSzPts val="1800"/>
              <a:buFont typeface="Noto Sans Symbols"/>
              <a:buNone/>
              <a:defRPr sz="1800" b="0" i="0" u="none" strike="noStrike" cap="none">
                <a:solidFill>
                  <a:srgbClr val="000000"/>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Subtitle</a:t>
            </a:r>
            <a:endParaRPr/>
          </a:p>
        </p:txBody>
      </p:sp>
      <p:sp>
        <p:nvSpPr>
          <p:cNvPr id="21" name="Google Shape;132;p49">
            <a:extLst>
              <a:ext uri="{FF2B5EF4-FFF2-40B4-BE49-F238E27FC236}">
                <a16:creationId xmlns:a16="http://schemas.microsoft.com/office/drawing/2014/main" id="{9480D9D0-58DD-4B78-8ACC-F8BD77019F0D}"/>
              </a:ext>
            </a:extLst>
          </p:cNvPr>
          <p:cNvSpPr txBox="1">
            <a:spLocks noGrp="1"/>
          </p:cNvSpPr>
          <p:nvPr>
            <p:ph type="body" idx="14" hasCustomPrompt="1"/>
          </p:nvPr>
        </p:nvSpPr>
        <p:spPr>
          <a:xfrm>
            <a:off x="4665682" y="1348778"/>
            <a:ext cx="4210050" cy="217221"/>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Section Header</a:t>
            </a:r>
            <a:endParaRPr/>
          </a:p>
        </p:txBody>
      </p:sp>
      <p:sp>
        <p:nvSpPr>
          <p:cNvPr id="28" name="Google Shape;132;p49">
            <a:extLst>
              <a:ext uri="{FF2B5EF4-FFF2-40B4-BE49-F238E27FC236}">
                <a16:creationId xmlns:a16="http://schemas.microsoft.com/office/drawing/2014/main" id="{9072CF5C-4088-421A-AF9A-A1AB6E131A1D}"/>
              </a:ext>
            </a:extLst>
          </p:cNvPr>
          <p:cNvSpPr txBox="1">
            <a:spLocks noGrp="1"/>
          </p:cNvSpPr>
          <p:nvPr>
            <p:ph type="body" idx="16" hasCustomPrompt="1"/>
          </p:nvPr>
        </p:nvSpPr>
        <p:spPr>
          <a:xfrm>
            <a:off x="268289" y="3710275"/>
            <a:ext cx="8603091" cy="217221"/>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Section Header</a:t>
            </a:r>
            <a:endParaRPr/>
          </a:p>
        </p:txBody>
      </p:sp>
      <p:cxnSp>
        <p:nvCxnSpPr>
          <p:cNvPr id="29" name="Google Shape;137;p49">
            <a:extLst>
              <a:ext uri="{FF2B5EF4-FFF2-40B4-BE49-F238E27FC236}">
                <a16:creationId xmlns:a16="http://schemas.microsoft.com/office/drawing/2014/main" id="{8880AB69-F440-4662-84AD-7CE15AB5261C}"/>
              </a:ext>
            </a:extLst>
          </p:cNvPr>
          <p:cNvCxnSpPr>
            <a:cxnSpLocks/>
          </p:cNvCxnSpPr>
          <p:nvPr/>
        </p:nvCxnSpPr>
        <p:spPr>
          <a:xfrm>
            <a:off x="269083" y="3969306"/>
            <a:ext cx="8603091" cy="0"/>
          </a:xfrm>
          <a:prstGeom prst="straightConnector1">
            <a:avLst/>
          </a:prstGeom>
          <a:gradFill>
            <a:gsLst>
              <a:gs pos="0">
                <a:schemeClr val="accent1"/>
              </a:gs>
              <a:gs pos="100000">
                <a:schemeClr val="lt1"/>
              </a:gs>
            </a:gsLst>
            <a:lin ang="5400000" scaled="0"/>
          </a:gradFill>
          <a:ln w="12700" cap="flat" cmpd="sng">
            <a:solidFill>
              <a:srgbClr val="050A3F"/>
            </a:solidFill>
            <a:prstDash val="solid"/>
            <a:round/>
            <a:headEnd type="none" w="sm" len="sm"/>
            <a:tailEnd type="none" w="sm" len="sm"/>
          </a:ln>
        </p:spPr>
      </p:cxnSp>
      <p:sp>
        <p:nvSpPr>
          <p:cNvPr id="30" name="Google Shape;131;p49">
            <a:extLst>
              <a:ext uri="{FF2B5EF4-FFF2-40B4-BE49-F238E27FC236}">
                <a16:creationId xmlns:a16="http://schemas.microsoft.com/office/drawing/2014/main" id="{25B3B537-2DF0-4F82-B505-CD4AA9305986}"/>
              </a:ext>
            </a:extLst>
          </p:cNvPr>
          <p:cNvSpPr txBox="1">
            <a:spLocks noGrp="1"/>
          </p:cNvSpPr>
          <p:nvPr>
            <p:ph type="body" idx="19"/>
          </p:nvPr>
        </p:nvSpPr>
        <p:spPr>
          <a:xfrm>
            <a:off x="4662124" y="1651509"/>
            <a:ext cx="4212000" cy="1868400"/>
          </a:xfrm>
          <a:prstGeom prst="rect">
            <a:avLst/>
          </a:prstGeom>
          <a:noFill/>
          <a:ln>
            <a:noFill/>
          </a:ln>
        </p:spPr>
        <p:txBody>
          <a:bodyPr spcFirstLastPara="1" wrap="square" lIns="91425" tIns="45700" rIns="91425" bIns="45700" anchor="t" anchorCtr="0">
            <a:noAutofit/>
          </a:bodyPr>
          <a:lstStyle>
            <a:lvl1pPr marL="190800" marR="0" lvl="0"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1pPr>
            <a:lvl2pPr marL="381600" marR="0" lvl="1"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2pPr>
            <a:lvl3pPr marL="572400" marR="0" lvl="2"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3pPr>
            <a:lvl4pPr marL="763200" marR="0" lvl="3"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4pPr>
            <a:lvl5pPr marL="954000" marR="0" lvl="4"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5pPr>
            <a:lvl6pPr marL="2743200" marR="0" lvl="5"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600"/>
              </a:spcBef>
              <a:spcAft>
                <a:spcPts val="600"/>
              </a:spcAft>
              <a:buClr>
                <a:schemeClr val="lt2"/>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Google Shape;131;p49">
            <a:extLst>
              <a:ext uri="{FF2B5EF4-FFF2-40B4-BE49-F238E27FC236}">
                <a16:creationId xmlns:a16="http://schemas.microsoft.com/office/drawing/2014/main" id="{6277B848-C850-4ACD-AB0A-8565A8FDA58D}"/>
              </a:ext>
            </a:extLst>
          </p:cNvPr>
          <p:cNvSpPr txBox="1">
            <a:spLocks noGrp="1"/>
          </p:cNvSpPr>
          <p:nvPr>
            <p:ph type="body" idx="21"/>
          </p:nvPr>
        </p:nvSpPr>
        <p:spPr>
          <a:xfrm>
            <a:off x="264750" y="1632120"/>
            <a:ext cx="4212000" cy="1868400"/>
          </a:xfrm>
          <a:prstGeom prst="rect">
            <a:avLst/>
          </a:prstGeom>
          <a:noFill/>
          <a:ln>
            <a:noFill/>
          </a:ln>
        </p:spPr>
        <p:txBody>
          <a:bodyPr spcFirstLastPara="1" wrap="square" lIns="91425" tIns="45700" rIns="91425" bIns="45700" anchor="t" anchorCtr="0">
            <a:noAutofit/>
          </a:bodyPr>
          <a:lstStyle>
            <a:lvl1pPr marL="190800" marR="0" lvl="0"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1pPr>
            <a:lvl2pPr marL="381600" marR="0" lvl="1"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2pPr>
            <a:lvl3pPr marL="572400" marR="0" lvl="2"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3pPr>
            <a:lvl4pPr marL="763200" marR="0" lvl="3"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4pPr>
            <a:lvl5pPr marL="954000" marR="0" lvl="4"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5pPr>
            <a:lvl6pPr marL="2743200" marR="0" lvl="5"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600"/>
              </a:spcBef>
              <a:spcAft>
                <a:spcPts val="600"/>
              </a:spcAft>
              <a:buClr>
                <a:schemeClr val="lt2"/>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Google Shape;131;p49">
            <a:extLst>
              <a:ext uri="{FF2B5EF4-FFF2-40B4-BE49-F238E27FC236}">
                <a16:creationId xmlns:a16="http://schemas.microsoft.com/office/drawing/2014/main" id="{9BFF2A4A-052C-44C7-9DCC-9EC9F97BF4DF}"/>
              </a:ext>
            </a:extLst>
          </p:cNvPr>
          <p:cNvSpPr txBox="1">
            <a:spLocks noGrp="1"/>
          </p:cNvSpPr>
          <p:nvPr>
            <p:ph type="body" idx="22"/>
          </p:nvPr>
        </p:nvSpPr>
        <p:spPr>
          <a:xfrm>
            <a:off x="266700" y="4028304"/>
            <a:ext cx="8603090" cy="1996119"/>
          </a:xfrm>
          <a:prstGeom prst="rect">
            <a:avLst/>
          </a:prstGeom>
          <a:noFill/>
          <a:ln>
            <a:noFill/>
          </a:ln>
        </p:spPr>
        <p:txBody>
          <a:bodyPr spcFirstLastPara="1" wrap="square" lIns="91425" tIns="45700" rIns="91425" bIns="45700" anchor="t" anchorCtr="0">
            <a:noAutofit/>
          </a:bodyPr>
          <a:lstStyle>
            <a:lvl1pPr marL="190800" marR="0" lvl="0"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1pPr>
            <a:lvl2pPr marL="381600" marR="0" lvl="1"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2pPr>
            <a:lvl3pPr marL="572400" marR="0" lvl="2"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3pPr>
            <a:lvl4pPr marL="763200" marR="0" lvl="3"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4pPr>
            <a:lvl5pPr marL="954000" marR="0" lvl="4"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5pPr>
            <a:lvl6pPr marL="2743200" marR="0" lvl="5"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600"/>
              </a:spcBef>
              <a:spcAft>
                <a:spcPts val="600"/>
              </a:spcAft>
              <a:buClr>
                <a:schemeClr val="lt2"/>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Do not remove" hidden="1">
            <a:extLst>
              <a:ext uri="{FF2B5EF4-FFF2-40B4-BE49-F238E27FC236}">
                <a16:creationId xmlns:a16="http://schemas.microsoft.com/office/drawing/2014/main" id="{FF59C209-833B-4DA6-BCB3-9F79A39B20F8}"/>
              </a:ext>
            </a:extLst>
          </p:cNvPr>
          <p:cNvSpPr/>
          <p:nvPr>
            <p:custDataLst>
              <p:tags r:id="rId2"/>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24" name="Google Shape;137;p49">
            <a:extLst>
              <a:ext uri="{FF2B5EF4-FFF2-40B4-BE49-F238E27FC236}">
                <a16:creationId xmlns:a16="http://schemas.microsoft.com/office/drawing/2014/main" id="{4A0B2BFA-6315-4B77-BC71-690BA3A04F05}"/>
              </a:ext>
            </a:extLst>
          </p:cNvPr>
          <p:cNvCxnSpPr>
            <a:cxnSpLocks/>
          </p:cNvCxnSpPr>
          <p:nvPr/>
        </p:nvCxnSpPr>
        <p:spPr>
          <a:xfrm>
            <a:off x="265545" y="1607809"/>
            <a:ext cx="4210826" cy="0"/>
          </a:xfrm>
          <a:prstGeom prst="straightConnector1">
            <a:avLst/>
          </a:prstGeom>
          <a:gradFill>
            <a:gsLst>
              <a:gs pos="0">
                <a:schemeClr val="accent1"/>
              </a:gs>
              <a:gs pos="100000">
                <a:schemeClr val="lt1"/>
              </a:gs>
            </a:gsLst>
            <a:lin ang="5400000" scaled="0"/>
          </a:gradFill>
          <a:ln w="12700" cap="flat" cmpd="sng">
            <a:solidFill>
              <a:srgbClr val="050A3F"/>
            </a:solidFill>
            <a:prstDash val="solid"/>
            <a:round/>
            <a:headEnd type="none" w="sm" len="sm"/>
            <a:tailEnd type="none" w="sm" len="sm"/>
          </a:ln>
        </p:spPr>
      </p:cxnSp>
      <p:cxnSp>
        <p:nvCxnSpPr>
          <p:cNvPr id="25" name="Google Shape;137;p49">
            <a:extLst>
              <a:ext uri="{FF2B5EF4-FFF2-40B4-BE49-F238E27FC236}">
                <a16:creationId xmlns:a16="http://schemas.microsoft.com/office/drawing/2014/main" id="{05CBAE72-C41C-4BBE-8D9E-CF1E6707A790}"/>
              </a:ext>
            </a:extLst>
          </p:cNvPr>
          <p:cNvCxnSpPr>
            <a:cxnSpLocks/>
          </p:cNvCxnSpPr>
          <p:nvPr/>
        </p:nvCxnSpPr>
        <p:spPr>
          <a:xfrm>
            <a:off x="4666477" y="1607809"/>
            <a:ext cx="4210826" cy="0"/>
          </a:xfrm>
          <a:prstGeom prst="straightConnector1">
            <a:avLst/>
          </a:prstGeom>
          <a:gradFill>
            <a:gsLst>
              <a:gs pos="0">
                <a:schemeClr val="accent1"/>
              </a:gs>
              <a:gs pos="100000">
                <a:schemeClr val="lt1"/>
              </a:gs>
            </a:gsLst>
            <a:lin ang="5400000" scaled="0"/>
          </a:gradFill>
          <a:ln w="12700" cap="flat" cmpd="sng">
            <a:solidFill>
              <a:srgbClr val="050A3F"/>
            </a:solidFill>
            <a:prstDash val="solid"/>
            <a:round/>
            <a:headEnd type="none" w="sm" len="sm"/>
            <a:tailEnd type="none" w="sm" len="sm"/>
          </a:ln>
        </p:spPr>
      </p:cxnSp>
      <p:sp>
        <p:nvSpPr>
          <p:cNvPr id="2" name="Picture Placeholder 3">
            <a:extLst>
              <a:ext uri="{FF2B5EF4-FFF2-40B4-BE49-F238E27FC236}">
                <a16:creationId xmlns:a16="http://schemas.microsoft.com/office/drawing/2014/main" id="{106A7552-3725-D5E2-0CA3-324066AE0C74}"/>
              </a:ext>
            </a:extLst>
          </p:cNvPr>
          <p:cNvSpPr>
            <a:spLocks noGrp="1"/>
          </p:cNvSpPr>
          <p:nvPr>
            <p:ph type="pic" sz="quarter" idx="15"/>
          </p:nvPr>
        </p:nvSpPr>
        <p:spPr>
          <a:xfrm>
            <a:off x="278923" y="6305968"/>
            <a:ext cx="524694" cy="492355"/>
          </a:xfrm>
          <a:prstGeom prst="rect">
            <a:avLst/>
          </a:prstGeom>
        </p:spPr>
        <p:txBody>
          <a:bodyPr/>
          <a:lstStyle/>
          <a:p>
            <a:r>
              <a:rPr lang="en-US"/>
              <a:t>Click icon to add picture</a:t>
            </a:r>
            <a:endParaRPr lang="en-CA"/>
          </a:p>
        </p:txBody>
      </p:sp>
      <p:cxnSp>
        <p:nvCxnSpPr>
          <p:cNvPr id="4" name="Google Shape;140;p49">
            <a:extLst>
              <a:ext uri="{FF2B5EF4-FFF2-40B4-BE49-F238E27FC236}">
                <a16:creationId xmlns:a16="http://schemas.microsoft.com/office/drawing/2014/main" id="{2081FFB5-F97D-69D6-9320-01F681F39E2C}"/>
              </a:ext>
            </a:extLst>
          </p:cNvPr>
          <p:cNvCxnSpPr/>
          <p:nvPr userDrawn="1"/>
        </p:nvCxnSpPr>
        <p:spPr>
          <a:xfrm>
            <a:off x="266701" y="6234179"/>
            <a:ext cx="8609012" cy="0"/>
          </a:xfrm>
          <a:prstGeom prst="straightConnector1">
            <a:avLst/>
          </a:prstGeom>
          <a:gradFill>
            <a:gsLst>
              <a:gs pos="0">
                <a:schemeClr val="accent1"/>
              </a:gs>
              <a:gs pos="100000">
                <a:schemeClr val="lt1"/>
              </a:gs>
            </a:gsLst>
            <a:lin ang="5400000" scaled="0"/>
          </a:gradFill>
          <a:ln w="9525" cap="flat" cmpd="sng">
            <a:solidFill>
              <a:srgbClr val="050A3F"/>
            </a:solidFill>
            <a:prstDash val="solid"/>
            <a:round/>
            <a:headEnd type="none" w="sm" len="sm"/>
            <a:tailEnd type="none" w="sm" len="sm"/>
          </a:ln>
        </p:spPr>
      </p:cxnSp>
      <p:sp>
        <p:nvSpPr>
          <p:cNvPr id="5" name="Text Placeholder 6">
            <a:extLst>
              <a:ext uri="{FF2B5EF4-FFF2-40B4-BE49-F238E27FC236}">
                <a16:creationId xmlns:a16="http://schemas.microsoft.com/office/drawing/2014/main" id="{D53B9490-C145-C1B9-B170-5E3E80FBF3B9}"/>
              </a:ext>
            </a:extLst>
          </p:cNvPr>
          <p:cNvSpPr>
            <a:spLocks noGrp="1"/>
          </p:cNvSpPr>
          <p:nvPr>
            <p:ph type="body" sz="quarter" idx="23" hasCustomPrompt="1"/>
          </p:nvPr>
        </p:nvSpPr>
        <p:spPr>
          <a:xfrm>
            <a:off x="913316" y="6443403"/>
            <a:ext cx="2133071" cy="217487"/>
          </a:xfrm>
          <a:prstGeom prst="rect">
            <a:avLst/>
          </a:prstGeom>
        </p:spPr>
        <p:txBody>
          <a:bodyPr/>
          <a:lstStyle>
            <a:lvl1pPr>
              <a:defRPr sz="900">
                <a:solidFill>
                  <a:srgbClr val="FF0000"/>
                </a:solidFill>
                <a:sym typeface="Wingdings" panose="05000000000000000000" pitchFamily="2" charset="2"/>
              </a:defRPr>
            </a:lvl1pPr>
          </a:lstStyle>
          <a:p>
            <a:pPr lvl="0"/>
            <a:r>
              <a:rPr lang="en-CA"/>
              <a:t> Insert company logo (.PNG format)</a:t>
            </a:r>
          </a:p>
        </p:txBody>
      </p:sp>
      <p:sp>
        <p:nvSpPr>
          <p:cNvPr id="6" name="Text Placeholder 16">
            <a:extLst>
              <a:ext uri="{FF2B5EF4-FFF2-40B4-BE49-F238E27FC236}">
                <a16:creationId xmlns:a16="http://schemas.microsoft.com/office/drawing/2014/main" id="{9F88400F-BC20-BB96-9B8A-0DA7C416D91A}"/>
              </a:ext>
            </a:extLst>
          </p:cNvPr>
          <p:cNvSpPr>
            <a:spLocks noGrp="1"/>
          </p:cNvSpPr>
          <p:nvPr>
            <p:ph type="body" sz="quarter" idx="24" hasCustomPrompt="1"/>
          </p:nvPr>
        </p:nvSpPr>
        <p:spPr>
          <a:xfrm>
            <a:off x="6376247" y="6443935"/>
            <a:ext cx="2029459" cy="216428"/>
          </a:xfrm>
          <a:prstGeom prst="rect">
            <a:avLst/>
          </a:prstGeom>
        </p:spPr>
        <p:txBody>
          <a:bodyPr/>
          <a:lstStyle>
            <a:lvl1pPr>
              <a:defRPr sz="800">
                <a:solidFill>
                  <a:schemeClr val="tx1"/>
                </a:solidFill>
              </a:defRPr>
            </a:lvl1pPr>
          </a:lstStyle>
          <a:p>
            <a:pPr lvl="0"/>
            <a:r>
              <a:rPr lang="en-CA"/>
              <a:t>Insert Team #  | SCMC 2025 – Round 1 </a:t>
            </a:r>
          </a:p>
        </p:txBody>
      </p:sp>
      <p:sp>
        <p:nvSpPr>
          <p:cNvPr id="7" name="Google Shape;135;p49">
            <a:extLst>
              <a:ext uri="{FF2B5EF4-FFF2-40B4-BE49-F238E27FC236}">
                <a16:creationId xmlns:a16="http://schemas.microsoft.com/office/drawing/2014/main" id="{F4AB1714-FF75-310C-0333-AC527BDF7376}"/>
              </a:ext>
            </a:extLst>
          </p:cNvPr>
          <p:cNvSpPr txBox="1">
            <a:spLocks noGrp="1"/>
          </p:cNvSpPr>
          <p:nvPr>
            <p:ph type="sldNum" idx="12"/>
          </p:nvPr>
        </p:nvSpPr>
        <p:spPr>
          <a:xfrm>
            <a:off x="8527627" y="6443935"/>
            <a:ext cx="346373" cy="216426"/>
          </a:xfrm>
          <a:prstGeom prst="rect">
            <a:avLst/>
          </a:prstGeom>
        </p:spPr>
        <p:txBody>
          <a:bodyPr/>
          <a:lstStyle>
            <a:lvl1pPr marL="0" marR="0" lvl="0" indent="0" algn="ctr" rtl="0">
              <a:lnSpc>
                <a:spcPct val="100000"/>
              </a:lnSpc>
              <a:spcBef>
                <a:spcPts val="0"/>
              </a:spcBef>
              <a:spcAft>
                <a:spcPts val="0"/>
              </a:spcAft>
              <a:buClr>
                <a:srgbClr val="000000"/>
              </a:buClr>
              <a:buSzPts val="800"/>
              <a:buFont typeface="Arial"/>
              <a:buNone/>
              <a:defRPr lang="en-CA" sz="800" smtClean="0">
                <a:solidFill>
                  <a:schemeClr val="tx1"/>
                </a:solidFil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fld id="{0D61B5D7-6FEB-49B8-9528-EE5550EB872C}" type="slidenum">
              <a:rPr lang="en-CA" smtClean="0"/>
              <a:pPr/>
              <a:t>‹#›</a:t>
            </a:fld>
            <a:endParaRPr lang="en-CA" sz="800">
              <a:solidFill>
                <a:schemeClr val="tx1"/>
              </a:solidFill>
            </a:endParaRPr>
          </a:p>
        </p:txBody>
      </p:sp>
    </p:spTree>
    <p:extLst>
      <p:ext uri="{BB962C8B-B14F-4D97-AF65-F5344CB8AC3E}">
        <p14:creationId xmlns:p14="http://schemas.microsoft.com/office/powerpoint/2010/main" val="3673708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alves" preserve="1" userDrawn="1">
  <p:cSld name="Quadrants">
    <p:spTree>
      <p:nvGrpSpPr>
        <p:cNvPr id="1" name="Shape 128"/>
        <p:cNvGrpSpPr/>
        <p:nvPr/>
      </p:nvGrpSpPr>
      <p:grpSpPr>
        <a:xfrm>
          <a:off x="0" y="0"/>
          <a:ext cx="0" cy="0"/>
          <a:chOff x="0" y="0"/>
          <a:chExt cx="0" cy="0"/>
        </a:xfrm>
      </p:grpSpPr>
      <p:sp>
        <p:nvSpPr>
          <p:cNvPr id="3" name="Do not remove" hidden="1">
            <a:extLst>
              <a:ext uri="{FF2B5EF4-FFF2-40B4-BE49-F238E27FC236}">
                <a16:creationId xmlns:a16="http://schemas.microsoft.com/office/drawing/2014/main" id="{160D362B-9F7C-4493-966C-F0D200B40CE1}"/>
              </a:ext>
            </a:extLst>
          </p:cNvPr>
          <p:cNvSpPr/>
          <p:nvPr>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2" name="Google Shape;132;p49"/>
          <p:cNvSpPr txBox="1">
            <a:spLocks noGrp="1"/>
          </p:cNvSpPr>
          <p:nvPr>
            <p:ph type="body" idx="4" hasCustomPrompt="1"/>
          </p:nvPr>
        </p:nvSpPr>
        <p:spPr>
          <a:xfrm>
            <a:off x="264750" y="1348778"/>
            <a:ext cx="4210050" cy="217221"/>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Section Header</a:t>
            </a:r>
            <a:endParaRPr/>
          </a:p>
        </p:txBody>
      </p:sp>
      <p:sp>
        <p:nvSpPr>
          <p:cNvPr id="136" name="Google Shape;136;p49"/>
          <p:cNvSpPr txBox="1">
            <a:spLocks noGrp="1"/>
          </p:cNvSpPr>
          <p:nvPr>
            <p:ph type="body" idx="6" hasCustomPrompt="1"/>
          </p:nvPr>
        </p:nvSpPr>
        <p:spPr>
          <a:xfrm>
            <a:off x="224974" y="941404"/>
            <a:ext cx="8647200" cy="298800"/>
          </a:xfrm>
          <a:prstGeom prst="roundRect">
            <a:avLst/>
          </a:prstGeom>
          <a:solidFill>
            <a:srgbClr val="050A3F"/>
          </a:solidFill>
          <a:ln>
            <a:solidFill>
              <a:schemeClr val="tx1"/>
            </a:solidFill>
            <a:prstDash val="sysDash"/>
          </a:ln>
        </p:spPr>
        <p:txBody>
          <a:bodyPr spcFirstLastPara="1" wrap="square" lIns="91425" tIns="46800" rIns="91425" bIns="45700" anchor="ctr" anchorCtr="0">
            <a:noAutofit/>
          </a:bodyPr>
          <a:lstStyle>
            <a:lvl1pPr marL="0" marR="0" lvl="0" indent="0" algn="l" rtl="0">
              <a:lnSpc>
                <a:spcPct val="100000"/>
              </a:lnSpc>
              <a:spcBef>
                <a:spcPts val="0"/>
              </a:spcBef>
              <a:spcAft>
                <a:spcPts val="0"/>
              </a:spcAft>
              <a:buClr>
                <a:srgbClr val="0093D3"/>
              </a:buClr>
              <a:buSzPts val="1000"/>
              <a:buFont typeface="Noto Sans Symbols"/>
              <a:buNone/>
              <a:defRPr sz="1000" b="1" i="1" u="none" strike="noStrike" cap="none">
                <a:solidFill>
                  <a:schemeClr val="bg1"/>
                </a:solidFill>
                <a:latin typeface="Arial"/>
                <a:ea typeface="Arial"/>
                <a:cs typeface="Arial"/>
                <a:sym typeface="Arial"/>
              </a:defRPr>
            </a:lvl1pPr>
            <a:lvl2pPr marL="914400" marR="0" lvl="1" indent="-298450" algn="l" rtl="0">
              <a:lnSpc>
                <a:spcPct val="100000"/>
              </a:lnSpc>
              <a:spcBef>
                <a:spcPts val="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pPr lvl="0">
              <a:buClr>
                <a:srgbClr val="00B0F0"/>
              </a:buClr>
            </a:pPr>
            <a:r>
              <a:rPr lang="en-US" b="1" i="1"/>
              <a:t>Strapline</a:t>
            </a:r>
          </a:p>
        </p:txBody>
      </p:sp>
      <p:cxnSp>
        <p:nvCxnSpPr>
          <p:cNvPr id="137" name="Google Shape;137;p49"/>
          <p:cNvCxnSpPr/>
          <p:nvPr/>
        </p:nvCxnSpPr>
        <p:spPr>
          <a:xfrm>
            <a:off x="266701" y="854612"/>
            <a:ext cx="8609012" cy="0"/>
          </a:xfrm>
          <a:prstGeom prst="straightConnector1">
            <a:avLst/>
          </a:prstGeom>
          <a:gradFill>
            <a:gsLst>
              <a:gs pos="0">
                <a:schemeClr val="accent1"/>
              </a:gs>
              <a:gs pos="100000">
                <a:schemeClr val="lt1"/>
              </a:gs>
            </a:gsLst>
            <a:lin ang="5400000" scaled="0"/>
          </a:gradFill>
          <a:ln w="19050" cap="flat" cmpd="sng">
            <a:solidFill>
              <a:srgbClr val="050A3F"/>
            </a:solidFill>
            <a:prstDash val="solid"/>
            <a:round/>
            <a:headEnd type="none" w="sm" len="sm"/>
            <a:tailEnd type="none" w="sm" len="sm"/>
          </a:ln>
        </p:spPr>
      </p:cxnSp>
      <p:sp>
        <p:nvSpPr>
          <p:cNvPr id="138" name="Google Shape;138;p49"/>
          <p:cNvSpPr txBox="1">
            <a:spLocks noGrp="1"/>
          </p:cNvSpPr>
          <p:nvPr>
            <p:ph type="title" hasCustomPrompt="1"/>
          </p:nvPr>
        </p:nvSpPr>
        <p:spPr>
          <a:xfrm>
            <a:off x="226800" y="143208"/>
            <a:ext cx="8647200" cy="439200"/>
          </a:xfrm>
          <a:prstGeom prst="rect">
            <a:avLst/>
          </a:prstGeom>
          <a:noFill/>
          <a:ln>
            <a:noFill/>
          </a:ln>
        </p:spPr>
        <p:txBody>
          <a:bodyPr spcFirstLastPara="1" wrap="square" lIns="90000"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9pPr>
          </a:lstStyle>
          <a:p>
            <a:r>
              <a:rPr lang="en-CA"/>
              <a:t>Title</a:t>
            </a:r>
            <a:endParaRPr/>
          </a:p>
        </p:txBody>
      </p:sp>
      <p:sp>
        <p:nvSpPr>
          <p:cNvPr id="139" name="Google Shape;139;p49"/>
          <p:cNvSpPr txBox="1">
            <a:spLocks noGrp="1"/>
          </p:cNvSpPr>
          <p:nvPr>
            <p:ph type="body" idx="7" hasCustomPrompt="1"/>
          </p:nvPr>
        </p:nvSpPr>
        <p:spPr>
          <a:xfrm>
            <a:off x="226800" y="558000"/>
            <a:ext cx="8647200" cy="2520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93D3"/>
              </a:buClr>
              <a:buSzPts val="1800"/>
              <a:buFont typeface="Noto Sans Symbols"/>
              <a:buNone/>
              <a:defRPr sz="1800" b="0" i="0" u="none" strike="noStrike" cap="none">
                <a:solidFill>
                  <a:srgbClr val="000000"/>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Subtitle</a:t>
            </a:r>
            <a:endParaRPr/>
          </a:p>
        </p:txBody>
      </p:sp>
      <p:sp>
        <p:nvSpPr>
          <p:cNvPr id="21" name="Google Shape;132;p49">
            <a:extLst>
              <a:ext uri="{FF2B5EF4-FFF2-40B4-BE49-F238E27FC236}">
                <a16:creationId xmlns:a16="http://schemas.microsoft.com/office/drawing/2014/main" id="{9480D9D0-58DD-4B78-8ACC-F8BD77019F0D}"/>
              </a:ext>
            </a:extLst>
          </p:cNvPr>
          <p:cNvSpPr txBox="1">
            <a:spLocks noGrp="1"/>
          </p:cNvSpPr>
          <p:nvPr>
            <p:ph type="body" idx="14" hasCustomPrompt="1"/>
          </p:nvPr>
        </p:nvSpPr>
        <p:spPr>
          <a:xfrm>
            <a:off x="4665682" y="1348778"/>
            <a:ext cx="4210050" cy="217221"/>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Section Header</a:t>
            </a:r>
            <a:endParaRPr/>
          </a:p>
        </p:txBody>
      </p:sp>
      <p:sp>
        <p:nvSpPr>
          <p:cNvPr id="28" name="Google Shape;132;p49">
            <a:extLst>
              <a:ext uri="{FF2B5EF4-FFF2-40B4-BE49-F238E27FC236}">
                <a16:creationId xmlns:a16="http://schemas.microsoft.com/office/drawing/2014/main" id="{9072CF5C-4088-421A-AF9A-A1AB6E131A1D}"/>
              </a:ext>
            </a:extLst>
          </p:cNvPr>
          <p:cNvSpPr txBox="1">
            <a:spLocks noGrp="1"/>
          </p:cNvSpPr>
          <p:nvPr>
            <p:ph type="body" idx="16" hasCustomPrompt="1"/>
          </p:nvPr>
        </p:nvSpPr>
        <p:spPr>
          <a:xfrm>
            <a:off x="268289" y="3710275"/>
            <a:ext cx="4208461" cy="217221"/>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Section Header</a:t>
            </a:r>
            <a:endParaRPr/>
          </a:p>
        </p:txBody>
      </p:sp>
      <p:cxnSp>
        <p:nvCxnSpPr>
          <p:cNvPr id="29" name="Google Shape;137;p49">
            <a:extLst>
              <a:ext uri="{FF2B5EF4-FFF2-40B4-BE49-F238E27FC236}">
                <a16:creationId xmlns:a16="http://schemas.microsoft.com/office/drawing/2014/main" id="{8880AB69-F440-4662-84AD-7CE15AB5261C}"/>
              </a:ext>
            </a:extLst>
          </p:cNvPr>
          <p:cNvCxnSpPr>
            <a:cxnSpLocks/>
          </p:cNvCxnSpPr>
          <p:nvPr/>
        </p:nvCxnSpPr>
        <p:spPr>
          <a:xfrm>
            <a:off x="269083" y="3969306"/>
            <a:ext cx="4207667" cy="0"/>
          </a:xfrm>
          <a:prstGeom prst="straightConnector1">
            <a:avLst/>
          </a:prstGeom>
          <a:gradFill>
            <a:gsLst>
              <a:gs pos="0">
                <a:schemeClr val="accent1"/>
              </a:gs>
              <a:gs pos="100000">
                <a:schemeClr val="lt1"/>
              </a:gs>
            </a:gsLst>
            <a:lin ang="5400000" scaled="0"/>
          </a:gradFill>
          <a:ln w="12700" cap="flat" cmpd="sng">
            <a:solidFill>
              <a:srgbClr val="050A3F"/>
            </a:solidFill>
            <a:prstDash val="solid"/>
            <a:round/>
            <a:headEnd type="none" w="sm" len="sm"/>
            <a:tailEnd type="none" w="sm" len="sm"/>
          </a:ln>
        </p:spPr>
      </p:cxnSp>
      <p:sp>
        <p:nvSpPr>
          <p:cNvPr id="30" name="Google Shape;131;p49">
            <a:extLst>
              <a:ext uri="{FF2B5EF4-FFF2-40B4-BE49-F238E27FC236}">
                <a16:creationId xmlns:a16="http://schemas.microsoft.com/office/drawing/2014/main" id="{25B3B537-2DF0-4F82-B505-CD4AA9305986}"/>
              </a:ext>
            </a:extLst>
          </p:cNvPr>
          <p:cNvSpPr txBox="1">
            <a:spLocks noGrp="1"/>
          </p:cNvSpPr>
          <p:nvPr>
            <p:ph type="body" idx="19"/>
          </p:nvPr>
        </p:nvSpPr>
        <p:spPr>
          <a:xfrm>
            <a:off x="4662124" y="1651509"/>
            <a:ext cx="4212000" cy="1868400"/>
          </a:xfrm>
          <a:prstGeom prst="rect">
            <a:avLst/>
          </a:prstGeom>
          <a:noFill/>
          <a:ln>
            <a:noFill/>
          </a:ln>
        </p:spPr>
        <p:txBody>
          <a:bodyPr spcFirstLastPara="1" wrap="square" lIns="91425" tIns="45700" rIns="91425" bIns="45700" anchor="t" anchorCtr="0">
            <a:noAutofit/>
          </a:bodyPr>
          <a:lstStyle>
            <a:lvl1pPr marL="190800" marR="0" lvl="0"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1pPr>
            <a:lvl2pPr marL="381600" marR="0" lvl="1"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2pPr>
            <a:lvl3pPr marL="572400" marR="0" lvl="2"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3pPr>
            <a:lvl4pPr marL="763200" marR="0" lvl="3"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4pPr>
            <a:lvl5pPr marL="954000" marR="0" lvl="4"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5pPr>
            <a:lvl6pPr marL="2743200" marR="0" lvl="5"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600"/>
              </a:spcBef>
              <a:spcAft>
                <a:spcPts val="600"/>
              </a:spcAft>
              <a:buClr>
                <a:schemeClr val="lt2"/>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Google Shape;131;p49">
            <a:extLst>
              <a:ext uri="{FF2B5EF4-FFF2-40B4-BE49-F238E27FC236}">
                <a16:creationId xmlns:a16="http://schemas.microsoft.com/office/drawing/2014/main" id="{6277B848-C850-4ACD-AB0A-8565A8FDA58D}"/>
              </a:ext>
            </a:extLst>
          </p:cNvPr>
          <p:cNvSpPr txBox="1">
            <a:spLocks noGrp="1"/>
          </p:cNvSpPr>
          <p:nvPr>
            <p:ph type="body" idx="21"/>
          </p:nvPr>
        </p:nvSpPr>
        <p:spPr>
          <a:xfrm>
            <a:off x="264750" y="1632120"/>
            <a:ext cx="4212000" cy="1868400"/>
          </a:xfrm>
          <a:prstGeom prst="rect">
            <a:avLst/>
          </a:prstGeom>
          <a:noFill/>
          <a:ln>
            <a:noFill/>
          </a:ln>
        </p:spPr>
        <p:txBody>
          <a:bodyPr spcFirstLastPara="1" wrap="square" lIns="91425" tIns="45700" rIns="91425" bIns="45700" anchor="t" anchorCtr="0">
            <a:noAutofit/>
          </a:bodyPr>
          <a:lstStyle>
            <a:lvl1pPr marL="190800" marR="0" lvl="0"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1pPr>
            <a:lvl2pPr marL="381600" marR="0" lvl="1"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2pPr>
            <a:lvl3pPr marL="572400" marR="0" lvl="2"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3pPr>
            <a:lvl4pPr marL="763200" marR="0" lvl="3"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4pPr>
            <a:lvl5pPr marL="954000" marR="0" lvl="4"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5pPr>
            <a:lvl6pPr marL="2743200" marR="0" lvl="5"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600"/>
              </a:spcBef>
              <a:spcAft>
                <a:spcPts val="600"/>
              </a:spcAft>
              <a:buClr>
                <a:schemeClr val="lt2"/>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2" name="Google Shape;131;p49">
            <a:extLst>
              <a:ext uri="{FF2B5EF4-FFF2-40B4-BE49-F238E27FC236}">
                <a16:creationId xmlns:a16="http://schemas.microsoft.com/office/drawing/2014/main" id="{9BFF2A4A-052C-44C7-9DCC-9EC9F97BF4DF}"/>
              </a:ext>
            </a:extLst>
          </p:cNvPr>
          <p:cNvSpPr txBox="1">
            <a:spLocks noGrp="1"/>
          </p:cNvSpPr>
          <p:nvPr>
            <p:ph type="body" idx="22"/>
          </p:nvPr>
        </p:nvSpPr>
        <p:spPr>
          <a:xfrm>
            <a:off x="266700" y="4028305"/>
            <a:ext cx="4210050" cy="1858218"/>
          </a:xfrm>
          <a:prstGeom prst="rect">
            <a:avLst/>
          </a:prstGeom>
          <a:noFill/>
          <a:ln>
            <a:noFill/>
          </a:ln>
        </p:spPr>
        <p:txBody>
          <a:bodyPr spcFirstLastPara="1" wrap="square" lIns="91425" tIns="45700" rIns="91425" bIns="45700" anchor="t" anchorCtr="0">
            <a:noAutofit/>
          </a:bodyPr>
          <a:lstStyle>
            <a:lvl1pPr marL="190800" marR="0" lvl="0"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1pPr>
            <a:lvl2pPr marL="381600" marR="0" lvl="1"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2pPr>
            <a:lvl3pPr marL="572400" marR="0" lvl="2"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3pPr>
            <a:lvl4pPr marL="763200" marR="0" lvl="3"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4pPr>
            <a:lvl5pPr marL="954000" marR="0" lvl="4"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5pPr>
            <a:lvl6pPr marL="2743200" marR="0" lvl="5"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600"/>
              </a:spcBef>
              <a:spcAft>
                <a:spcPts val="600"/>
              </a:spcAft>
              <a:buClr>
                <a:schemeClr val="lt2"/>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Do not remove" hidden="1">
            <a:extLst>
              <a:ext uri="{FF2B5EF4-FFF2-40B4-BE49-F238E27FC236}">
                <a16:creationId xmlns:a16="http://schemas.microsoft.com/office/drawing/2014/main" id="{FF59C209-833B-4DA6-BCB3-9F79A39B20F8}"/>
              </a:ext>
            </a:extLst>
          </p:cNvPr>
          <p:cNvSpPr/>
          <p:nvPr>
            <p:custDataLst>
              <p:tags r:id="rId2"/>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24" name="Google Shape;137;p49">
            <a:extLst>
              <a:ext uri="{FF2B5EF4-FFF2-40B4-BE49-F238E27FC236}">
                <a16:creationId xmlns:a16="http://schemas.microsoft.com/office/drawing/2014/main" id="{4A0B2BFA-6315-4B77-BC71-690BA3A04F05}"/>
              </a:ext>
            </a:extLst>
          </p:cNvPr>
          <p:cNvCxnSpPr>
            <a:cxnSpLocks/>
          </p:cNvCxnSpPr>
          <p:nvPr/>
        </p:nvCxnSpPr>
        <p:spPr>
          <a:xfrm>
            <a:off x="265545" y="1607809"/>
            <a:ext cx="4210826" cy="0"/>
          </a:xfrm>
          <a:prstGeom prst="straightConnector1">
            <a:avLst/>
          </a:prstGeom>
          <a:gradFill>
            <a:gsLst>
              <a:gs pos="0">
                <a:schemeClr val="accent1"/>
              </a:gs>
              <a:gs pos="100000">
                <a:schemeClr val="lt1"/>
              </a:gs>
            </a:gsLst>
            <a:lin ang="5400000" scaled="0"/>
          </a:gradFill>
          <a:ln w="12700" cap="flat" cmpd="sng">
            <a:solidFill>
              <a:srgbClr val="050A3F"/>
            </a:solidFill>
            <a:prstDash val="solid"/>
            <a:round/>
            <a:headEnd type="none" w="sm" len="sm"/>
            <a:tailEnd type="none" w="sm" len="sm"/>
          </a:ln>
        </p:spPr>
      </p:cxnSp>
      <p:cxnSp>
        <p:nvCxnSpPr>
          <p:cNvPr id="25" name="Google Shape;137;p49">
            <a:extLst>
              <a:ext uri="{FF2B5EF4-FFF2-40B4-BE49-F238E27FC236}">
                <a16:creationId xmlns:a16="http://schemas.microsoft.com/office/drawing/2014/main" id="{05CBAE72-C41C-4BBE-8D9E-CF1E6707A790}"/>
              </a:ext>
            </a:extLst>
          </p:cNvPr>
          <p:cNvCxnSpPr>
            <a:cxnSpLocks/>
          </p:cNvCxnSpPr>
          <p:nvPr/>
        </p:nvCxnSpPr>
        <p:spPr>
          <a:xfrm>
            <a:off x="4666477" y="1607809"/>
            <a:ext cx="4210826" cy="0"/>
          </a:xfrm>
          <a:prstGeom prst="straightConnector1">
            <a:avLst/>
          </a:prstGeom>
          <a:gradFill>
            <a:gsLst>
              <a:gs pos="0">
                <a:schemeClr val="accent1"/>
              </a:gs>
              <a:gs pos="100000">
                <a:schemeClr val="lt1"/>
              </a:gs>
            </a:gsLst>
            <a:lin ang="5400000" scaled="0"/>
          </a:gradFill>
          <a:ln w="12700" cap="flat" cmpd="sng">
            <a:solidFill>
              <a:srgbClr val="050A3F"/>
            </a:solidFill>
            <a:prstDash val="solid"/>
            <a:round/>
            <a:headEnd type="none" w="sm" len="sm"/>
            <a:tailEnd type="none" w="sm" len="sm"/>
          </a:ln>
        </p:spPr>
      </p:cxnSp>
      <p:sp>
        <p:nvSpPr>
          <p:cNvPr id="2" name="Picture Placeholder 3">
            <a:extLst>
              <a:ext uri="{FF2B5EF4-FFF2-40B4-BE49-F238E27FC236}">
                <a16:creationId xmlns:a16="http://schemas.microsoft.com/office/drawing/2014/main" id="{106A7552-3725-D5E2-0CA3-324066AE0C74}"/>
              </a:ext>
            </a:extLst>
          </p:cNvPr>
          <p:cNvSpPr>
            <a:spLocks noGrp="1"/>
          </p:cNvSpPr>
          <p:nvPr>
            <p:ph type="pic" sz="quarter" idx="15"/>
          </p:nvPr>
        </p:nvSpPr>
        <p:spPr>
          <a:xfrm>
            <a:off x="278923" y="6305968"/>
            <a:ext cx="524694" cy="492355"/>
          </a:xfrm>
          <a:prstGeom prst="rect">
            <a:avLst/>
          </a:prstGeom>
        </p:spPr>
        <p:txBody>
          <a:bodyPr/>
          <a:lstStyle/>
          <a:p>
            <a:r>
              <a:rPr lang="en-US"/>
              <a:t>Click icon to add picture</a:t>
            </a:r>
            <a:endParaRPr lang="en-CA"/>
          </a:p>
        </p:txBody>
      </p:sp>
      <p:cxnSp>
        <p:nvCxnSpPr>
          <p:cNvPr id="4" name="Google Shape;140;p49">
            <a:extLst>
              <a:ext uri="{FF2B5EF4-FFF2-40B4-BE49-F238E27FC236}">
                <a16:creationId xmlns:a16="http://schemas.microsoft.com/office/drawing/2014/main" id="{2081FFB5-F97D-69D6-9320-01F681F39E2C}"/>
              </a:ext>
            </a:extLst>
          </p:cNvPr>
          <p:cNvCxnSpPr/>
          <p:nvPr userDrawn="1"/>
        </p:nvCxnSpPr>
        <p:spPr>
          <a:xfrm>
            <a:off x="266701" y="6234179"/>
            <a:ext cx="8609012" cy="0"/>
          </a:xfrm>
          <a:prstGeom prst="straightConnector1">
            <a:avLst/>
          </a:prstGeom>
          <a:gradFill>
            <a:gsLst>
              <a:gs pos="0">
                <a:schemeClr val="accent1"/>
              </a:gs>
              <a:gs pos="100000">
                <a:schemeClr val="lt1"/>
              </a:gs>
            </a:gsLst>
            <a:lin ang="5400000" scaled="0"/>
          </a:gradFill>
          <a:ln w="9525" cap="flat" cmpd="sng">
            <a:solidFill>
              <a:srgbClr val="050A3F"/>
            </a:solidFill>
            <a:prstDash val="solid"/>
            <a:round/>
            <a:headEnd type="none" w="sm" len="sm"/>
            <a:tailEnd type="none" w="sm" len="sm"/>
          </a:ln>
        </p:spPr>
      </p:cxnSp>
      <p:sp>
        <p:nvSpPr>
          <p:cNvPr id="5" name="Text Placeholder 6">
            <a:extLst>
              <a:ext uri="{FF2B5EF4-FFF2-40B4-BE49-F238E27FC236}">
                <a16:creationId xmlns:a16="http://schemas.microsoft.com/office/drawing/2014/main" id="{D53B9490-C145-C1B9-B170-5E3E80FBF3B9}"/>
              </a:ext>
            </a:extLst>
          </p:cNvPr>
          <p:cNvSpPr>
            <a:spLocks noGrp="1"/>
          </p:cNvSpPr>
          <p:nvPr>
            <p:ph type="body" sz="quarter" idx="23" hasCustomPrompt="1"/>
          </p:nvPr>
        </p:nvSpPr>
        <p:spPr>
          <a:xfrm>
            <a:off x="913316" y="6443403"/>
            <a:ext cx="2133071" cy="217487"/>
          </a:xfrm>
          <a:prstGeom prst="rect">
            <a:avLst/>
          </a:prstGeom>
        </p:spPr>
        <p:txBody>
          <a:bodyPr/>
          <a:lstStyle>
            <a:lvl1pPr>
              <a:defRPr sz="900">
                <a:solidFill>
                  <a:srgbClr val="FF0000"/>
                </a:solidFill>
                <a:sym typeface="Wingdings" panose="05000000000000000000" pitchFamily="2" charset="2"/>
              </a:defRPr>
            </a:lvl1pPr>
          </a:lstStyle>
          <a:p>
            <a:pPr lvl="0"/>
            <a:r>
              <a:rPr lang="en-CA"/>
              <a:t> Insert company logo (.PNG format)</a:t>
            </a:r>
          </a:p>
        </p:txBody>
      </p:sp>
      <p:sp>
        <p:nvSpPr>
          <p:cNvPr id="6" name="Text Placeholder 16">
            <a:extLst>
              <a:ext uri="{FF2B5EF4-FFF2-40B4-BE49-F238E27FC236}">
                <a16:creationId xmlns:a16="http://schemas.microsoft.com/office/drawing/2014/main" id="{9F88400F-BC20-BB96-9B8A-0DA7C416D91A}"/>
              </a:ext>
            </a:extLst>
          </p:cNvPr>
          <p:cNvSpPr>
            <a:spLocks noGrp="1"/>
          </p:cNvSpPr>
          <p:nvPr>
            <p:ph type="body" sz="quarter" idx="24" hasCustomPrompt="1"/>
          </p:nvPr>
        </p:nvSpPr>
        <p:spPr>
          <a:xfrm>
            <a:off x="6376247" y="6443935"/>
            <a:ext cx="2029459" cy="216428"/>
          </a:xfrm>
          <a:prstGeom prst="rect">
            <a:avLst/>
          </a:prstGeom>
        </p:spPr>
        <p:txBody>
          <a:bodyPr/>
          <a:lstStyle>
            <a:lvl1pPr>
              <a:defRPr sz="800">
                <a:solidFill>
                  <a:schemeClr val="tx1"/>
                </a:solidFill>
              </a:defRPr>
            </a:lvl1pPr>
          </a:lstStyle>
          <a:p>
            <a:pPr lvl="0"/>
            <a:r>
              <a:rPr lang="en-CA"/>
              <a:t>Insert Team #  | SCMC 2025 – Round 1 </a:t>
            </a:r>
          </a:p>
        </p:txBody>
      </p:sp>
      <p:sp>
        <p:nvSpPr>
          <p:cNvPr id="7" name="Google Shape;135;p49">
            <a:extLst>
              <a:ext uri="{FF2B5EF4-FFF2-40B4-BE49-F238E27FC236}">
                <a16:creationId xmlns:a16="http://schemas.microsoft.com/office/drawing/2014/main" id="{F4AB1714-FF75-310C-0333-AC527BDF7376}"/>
              </a:ext>
            </a:extLst>
          </p:cNvPr>
          <p:cNvSpPr txBox="1">
            <a:spLocks noGrp="1"/>
          </p:cNvSpPr>
          <p:nvPr>
            <p:ph type="sldNum" idx="12"/>
          </p:nvPr>
        </p:nvSpPr>
        <p:spPr>
          <a:xfrm>
            <a:off x="8527627" y="6443935"/>
            <a:ext cx="346373" cy="216426"/>
          </a:xfrm>
          <a:prstGeom prst="rect">
            <a:avLst/>
          </a:prstGeom>
        </p:spPr>
        <p:txBody>
          <a:bodyPr/>
          <a:lstStyle>
            <a:lvl1pPr marL="0" marR="0" lvl="0" indent="0" algn="ctr" rtl="0">
              <a:lnSpc>
                <a:spcPct val="100000"/>
              </a:lnSpc>
              <a:spcBef>
                <a:spcPts val="0"/>
              </a:spcBef>
              <a:spcAft>
                <a:spcPts val="0"/>
              </a:spcAft>
              <a:buClr>
                <a:srgbClr val="000000"/>
              </a:buClr>
              <a:buSzPts val="800"/>
              <a:buFont typeface="Arial"/>
              <a:buNone/>
              <a:defRPr lang="en-CA" sz="800" smtClean="0">
                <a:solidFill>
                  <a:schemeClr val="tx1"/>
                </a:solidFil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fld id="{0D61B5D7-6FEB-49B8-9528-EE5550EB872C}" type="slidenum">
              <a:rPr lang="en-CA" smtClean="0"/>
              <a:pPr/>
              <a:t>‹#›</a:t>
            </a:fld>
            <a:endParaRPr lang="en-CA" sz="800">
              <a:solidFill>
                <a:schemeClr val="tx1"/>
              </a:solidFill>
            </a:endParaRPr>
          </a:p>
        </p:txBody>
      </p:sp>
      <p:sp>
        <p:nvSpPr>
          <p:cNvPr id="10" name="Google Shape;132;p49">
            <a:extLst>
              <a:ext uri="{FF2B5EF4-FFF2-40B4-BE49-F238E27FC236}">
                <a16:creationId xmlns:a16="http://schemas.microsoft.com/office/drawing/2014/main" id="{9FF78DB2-2ED6-4995-EF2B-DD1E7C493F0A}"/>
              </a:ext>
            </a:extLst>
          </p:cNvPr>
          <p:cNvSpPr txBox="1">
            <a:spLocks noGrp="1"/>
          </p:cNvSpPr>
          <p:nvPr>
            <p:ph type="body" idx="25" hasCustomPrompt="1"/>
          </p:nvPr>
        </p:nvSpPr>
        <p:spPr>
          <a:xfrm>
            <a:off x="4663713" y="3710275"/>
            <a:ext cx="4208461" cy="217221"/>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Section Header</a:t>
            </a:r>
            <a:endParaRPr/>
          </a:p>
        </p:txBody>
      </p:sp>
      <p:cxnSp>
        <p:nvCxnSpPr>
          <p:cNvPr id="11" name="Google Shape;137;p49">
            <a:extLst>
              <a:ext uri="{FF2B5EF4-FFF2-40B4-BE49-F238E27FC236}">
                <a16:creationId xmlns:a16="http://schemas.microsoft.com/office/drawing/2014/main" id="{4F105EC0-A14D-51D5-542B-37C2E31A3050}"/>
              </a:ext>
            </a:extLst>
          </p:cNvPr>
          <p:cNvCxnSpPr>
            <a:cxnSpLocks/>
          </p:cNvCxnSpPr>
          <p:nvPr userDrawn="1"/>
        </p:nvCxnSpPr>
        <p:spPr>
          <a:xfrm>
            <a:off x="4664507" y="3969306"/>
            <a:ext cx="4207667" cy="0"/>
          </a:xfrm>
          <a:prstGeom prst="straightConnector1">
            <a:avLst/>
          </a:prstGeom>
          <a:gradFill>
            <a:gsLst>
              <a:gs pos="0">
                <a:schemeClr val="accent1"/>
              </a:gs>
              <a:gs pos="100000">
                <a:schemeClr val="lt1"/>
              </a:gs>
            </a:gsLst>
            <a:lin ang="5400000" scaled="0"/>
          </a:gradFill>
          <a:ln w="12700" cap="flat" cmpd="sng">
            <a:solidFill>
              <a:srgbClr val="050A3F"/>
            </a:solidFill>
            <a:prstDash val="solid"/>
            <a:round/>
            <a:headEnd type="none" w="sm" len="sm"/>
            <a:tailEnd type="none" w="sm" len="sm"/>
          </a:ln>
        </p:spPr>
      </p:cxnSp>
      <p:sp>
        <p:nvSpPr>
          <p:cNvPr id="12" name="Google Shape;131;p49">
            <a:extLst>
              <a:ext uri="{FF2B5EF4-FFF2-40B4-BE49-F238E27FC236}">
                <a16:creationId xmlns:a16="http://schemas.microsoft.com/office/drawing/2014/main" id="{22DF52A7-C817-3D29-C3BB-7E53AAE73A88}"/>
              </a:ext>
            </a:extLst>
          </p:cNvPr>
          <p:cNvSpPr txBox="1">
            <a:spLocks noGrp="1"/>
          </p:cNvSpPr>
          <p:nvPr>
            <p:ph type="body" idx="26"/>
          </p:nvPr>
        </p:nvSpPr>
        <p:spPr>
          <a:xfrm>
            <a:off x="4662124" y="4028305"/>
            <a:ext cx="4210050" cy="1858218"/>
          </a:xfrm>
          <a:prstGeom prst="rect">
            <a:avLst/>
          </a:prstGeom>
          <a:noFill/>
          <a:ln>
            <a:noFill/>
          </a:ln>
        </p:spPr>
        <p:txBody>
          <a:bodyPr spcFirstLastPara="1" wrap="square" lIns="91425" tIns="45700" rIns="91425" bIns="45700" anchor="t" anchorCtr="0">
            <a:noAutofit/>
          </a:bodyPr>
          <a:lstStyle>
            <a:lvl1pPr marL="190800" marR="0" lvl="0"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1pPr>
            <a:lvl2pPr marL="381600" marR="0" lvl="1"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2pPr>
            <a:lvl3pPr marL="572400" marR="0" lvl="2"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3pPr>
            <a:lvl4pPr marL="763200" marR="0" lvl="3"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4pPr>
            <a:lvl5pPr marL="954000" marR="0" lvl="4"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5pPr>
            <a:lvl6pPr marL="2743200" marR="0" lvl="5"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600"/>
              </a:spcBef>
              <a:spcAft>
                <a:spcPts val="600"/>
              </a:spcAft>
              <a:buClr>
                <a:schemeClr val="lt2"/>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6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alves" preserve="1" userDrawn="1">
  <p:cSld name="1_Halves">
    <p:spTree>
      <p:nvGrpSpPr>
        <p:cNvPr id="1" name="Shape 128"/>
        <p:cNvGrpSpPr/>
        <p:nvPr/>
      </p:nvGrpSpPr>
      <p:grpSpPr>
        <a:xfrm>
          <a:off x="0" y="0"/>
          <a:ext cx="0" cy="0"/>
          <a:chOff x="0" y="0"/>
          <a:chExt cx="0" cy="0"/>
        </a:xfrm>
      </p:grpSpPr>
      <p:sp>
        <p:nvSpPr>
          <p:cNvPr id="3" name="Do not remove" hidden="1">
            <a:extLst>
              <a:ext uri="{FF2B5EF4-FFF2-40B4-BE49-F238E27FC236}">
                <a16:creationId xmlns:a16="http://schemas.microsoft.com/office/drawing/2014/main" id="{AA35011C-3581-4260-896E-F9185EFDD836}"/>
              </a:ext>
            </a:extLst>
          </p:cNvPr>
          <p:cNvSpPr/>
          <p:nvPr>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8" name="Google Shape;138;p49">
            <a:extLst>
              <a:ext uri="{FF2B5EF4-FFF2-40B4-BE49-F238E27FC236}">
                <a16:creationId xmlns:a16="http://schemas.microsoft.com/office/drawing/2014/main" id="{DED92270-CB3E-4B08-B6BE-C7D094B22632}"/>
              </a:ext>
            </a:extLst>
          </p:cNvPr>
          <p:cNvSpPr txBox="1">
            <a:spLocks noGrp="1"/>
          </p:cNvSpPr>
          <p:nvPr>
            <p:ph type="title" hasCustomPrompt="1"/>
          </p:nvPr>
        </p:nvSpPr>
        <p:spPr>
          <a:xfrm>
            <a:off x="226800" y="143208"/>
            <a:ext cx="8647200" cy="439200"/>
          </a:xfrm>
          <a:prstGeom prst="rect">
            <a:avLst/>
          </a:prstGeom>
          <a:noFill/>
          <a:ln>
            <a:noFill/>
          </a:ln>
        </p:spPr>
        <p:txBody>
          <a:bodyPr spcFirstLastPara="1" wrap="square" lIns="90000"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9pPr>
          </a:lstStyle>
          <a:p>
            <a:r>
              <a:rPr lang="en-CA"/>
              <a:t>Title</a:t>
            </a:r>
            <a:endParaRPr/>
          </a:p>
        </p:txBody>
      </p:sp>
      <p:sp>
        <p:nvSpPr>
          <p:cNvPr id="19" name="Google Shape;139;p49">
            <a:extLst>
              <a:ext uri="{FF2B5EF4-FFF2-40B4-BE49-F238E27FC236}">
                <a16:creationId xmlns:a16="http://schemas.microsoft.com/office/drawing/2014/main" id="{CEF3F52A-AA08-42C2-A510-BACAB9FDA43F}"/>
              </a:ext>
            </a:extLst>
          </p:cNvPr>
          <p:cNvSpPr txBox="1">
            <a:spLocks noGrp="1"/>
          </p:cNvSpPr>
          <p:nvPr>
            <p:ph type="body" idx="7" hasCustomPrompt="1"/>
          </p:nvPr>
        </p:nvSpPr>
        <p:spPr>
          <a:xfrm>
            <a:off x="226800" y="558000"/>
            <a:ext cx="8647200" cy="2520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93D3"/>
              </a:buClr>
              <a:buSzPts val="1800"/>
              <a:buFont typeface="Noto Sans Symbols"/>
              <a:buNone/>
              <a:defRPr sz="1800" b="0" i="0" u="none" strike="noStrike" cap="none">
                <a:solidFill>
                  <a:srgbClr val="000000"/>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Subtitle</a:t>
            </a:r>
            <a:endParaRPr/>
          </a:p>
        </p:txBody>
      </p:sp>
      <p:sp>
        <p:nvSpPr>
          <p:cNvPr id="2" name="Picture Placeholder 3">
            <a:extLst>
              <a:ext uri="{FF2B5EF4-FFF2-40B4-BE49-F238E27FC236}">
                <a16:creationId xmlns:a16="http://schemas.microsoft.com/office/drawing/2014/main" id="{A8D96BCD-CAB3-5F38-512B-6C88EC046E15}"/>
              </a:ext>
            </a:extLst>
          </p:cNvPr>
          <p:cNvSpPr>
            <a:spLocks noGrp="1"/>
          </p:cNvSpPr>
          <p:nvPr>
            <p:ph type="pic" sz="quarter" idx="17"/>
          </p:nvPr>
        </p:nvSpPr>
        <p:spPr>
          <a:xfrm>
            <a:off x="278923" y="6305968"/>
            <a:ext cx="524694" cy="492355"/>
          </a:xfrm>
          <a:prstGeom prst="rect">
            <a:avLst/>
          </a:prstGeom>
        </p:spPr>
        <p:txBody>
          <a:bodyPr/>
          <a:lstStyle/>
          <a:p>
            <a:r>
              <a:rPr lang="en-US"/>
              <a:t>Click icon to add picture</a:t>
            </a:r>
            <a:endParaRPr lang="en-CA"/>
          </a:p>
        </p:txBody>
      </p:sp>
      <p:sp>
        <p:nvSpPr>
          <p:cNvPr id="4" name="Text Placeholder 6">
            <a:extLst>
              <a:ext uri="{FF2B5EF4-FFF2-40B4-BE49-F238E27FC236}">
                <a16:creationId xmlns:a16="http://schemas.microsoft.com/office/drawing/2014/main" id="{B17457F6-1C85-58F6-0CDD-4D9D28BB08AE}"/>
              </a:ext>
            </a:extLst>
          </p:cNvPr>
          <p:cNvSpPr>
            <a:spLocks noGrp="1"/>
          </p:cNvSpPr>
          <p:nvPr>
            <p:ph type="body" sz="quarter" idx="23" hasCustomPrompt="1"/>
          </p:nvPr>
        </p:nvSpPr>
        <p:spPr>
          <a:xfrm>
            <a:off x="913316" y="6443403"/>
            <a:ext cx="2133071" cy="217487"/>
          </a:xfrm>
          <a:prstGeom prst="rect">
            <a:avLst/>
          </a:prstGeom>
        </p:spPr>
        <p:txBody>
          <a:bodyPr/>
          <a:lstStyle>
            <a:lvl1pPr>
              <a:defRPr sz="900">
                <a:solidFill>
                  <a:srgbClr val="FF0000"/>
                </a:solidFill>
                <a:sym typeface="Wingdings" panose="05000000000000000000" pitchFamily="2" charset="2"/>
              </a:defRPr>
            </a:lvl1pPr>
          </a:lstStyle>
          <a:p>
            <a:pPr lvl="0"/>
            <a:r>
              <a:rPr lang="en-CA"/>
              <a:t> Insert company logo (.PNG format)</a:t>
            </a:r>
          </a:p>
        </p:txBody>
      </p:sp>
      <p:cxnSp>
        <p:nvCxnSpPr>
          <p:cNvPr id="5" name="Google Shape;140;p49">
            <a:extLst>
              <a:ext uri="{FF2B5EF4-FFF2-40B4-BE49-F238E27FC236}">
                <a16:creationId xmlns:a16="http://schemas.microsoft.com/office/drawing/2014/main" id="{76004189-A2C0-7CC9-E041-472715897AEA}"/>
              </a:ext>
            </a:extLst>
          </p:cNvPr>
          <p:cNvCxnSpPr/>
          <p:nvPr userDrawn="1"/>
        </p:nvCxnSpPr>
        <p:spPr>
          <a:xfrm>
            <a:off x="266701" y="6234179"/>
            <a:ext cx="8609012" cy="0"/>
          </a:xfrm>
          <a:prstGeom prst="straightConnector1">
            <a:avLst/>
          </a:prstGeom>
          <a:gradFill>
            <a:gsLst>
              <a:gs pos="0">
                <a:schemeClr val="accent1"/>
              </a:gs>
              <a:gs pos="100000">
                <a:schemeClr val="lt1"/>
              </a:gs>
            </a:gsLst>
            <a:lin ang="5400000" scaled="0"/>
          </a:gradFill>
          <a:ln w="9525" cap="flat" cmpd="sng">
            <a:solidFill>
              <a:srgbClr val="050A3F"/>
            </a:solidFill>
            <a:prstDash val="solid"/>
            <a:round/>
            <a:headEnd type="none" w="sm" len="sm"/>
            <a:tailEnd type="none" w="sm" len="sm"/>
          </a:ln>
        </p:spPr>
      </p:cxnSp>
      <p:sp>
        <p:nvSpPr>
          <p:cNvPr id="6" name="Text Placeholder 16">
            <a:extLst>
              <a:ext uri="{FF2B5EF4-FFF2-40B4-BE49-F238E27FC236}">
                <a16:creationId xmlns:a16="http://schemas.microsoft.com/office/drawing/2014/main" id="{B8FC64EA-5D2B-0EE3-E0CD-F04472A5B8E3}"/>
              </a:ext>
            </a:extLst>
          </p:cNvPr>
          <p:cNvSpPr>
            <a:spLocks noGrp="1"/>
          </p:cNvSpPr>
          <p:nvPr>
            <p:ph type="body" sz="quarter" idx="24" hasCustomPrompt="1"/>
          </p:nvPr>
        </p:nvSpPr>
        <p:spPr>
          <a:xfrm>
            <a:off x="6376247" y="6443935"/>
            <a:ext cx="2029459" cy="216428"/>
          </a:xfrm>
          <a:prstGeom prst="rect">
            <a:avLst/>
          </a:prstGeom>
        </p:spPr>
        <p:txBody>
          <a:bodyPr/>
          <a:lstStyle>
            <a:lvl1pPr>
              <a:defRPr sz="800">
                <a:solidFill>
                  <a:schemeClr val="tx1"/>
                </a:solidFill>
              </a:defRPr>
            </a:lvl1pPr>
          </a:lstStyle>
          <a:p>
            <a:pPr lvl="0"/>
            <a:r>
              <a:rPr lang="en-CA"/>
              <a:t>Insert Team #  | SCMC 2025 – Round 1 </a:t>
            </a:r>
          </a:p>
        </p:txBody>
      </p:sp>
      <p:sp>
        <p:nvSpPr>
          <p:cNvPr id="7" name="Google Shape;135;p49">
            <a:extLst>
              <a:ext uri="{FF2B5EF4-FFF2-40B4-BE49-F238E27FC236}">
                <a16:creationId xmlns:a16="http://schemas.microsoft.com/office/drawing/2014/main" id="{893320F1-88CF-48F4-7E8A-1A94738D615F}"/>
              </a:ext>
            </a:extLst>
          </p:cNvPr>
          <p:cNvSpPr txBox="1">
            <a:spLocks noGrp="1"/>
          </p:cNvSpPr>
          <p:nvPr>
            <p:ph type="sldNum" idx="12"/>
          </p:nvPr>
        </p:nvSpPr>
        <p:spPr>
          <a:xfrm>
            <a:off x="8527627" y="6443935"/>
            <a:ext cx="346373" cy="216426"/>
          </a:xfrm>
          <a:prstGeom prst="rect">
            <a:avLst/>
          </a:prstGeom>
        </p:spPr>
        <p:txBody>
          <a:bodyPr/>
          <a:lstStyle>
            <a:lvl1pPr marL="0" marR="0" lvl="0" indent="0" algn="ctr" rtl="0">
              <a:lnSpc>
                <a:spcPct val="100000"/>
              </a:lnSpc>
              <a:spcBef>
                <a:spcPts val="0"/>
              </a:spcBef>
              <a:spcAft>
                <a:spcPts val="0"/>
              </a:spcAft>
              <a:buClr>
                <a:srgbClr val="000000"/>
              </a:buClr>
              <a:buSzPts val="800"/>
              <a:buFont typeface="Arial"/>
              <a:buNone/>
              <a:defRPr lang="en-CA" sz="800" smtClean="0">
                <a:solidFill>
                  <a:schemeClr val="tx1"/>
                </a:solidFil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fld id="{0D61B5D7-6FEB-49B8-9528-EE5550EB872C}" type="slidenum">
              <a:rPr lang="en-CA" smtClean="0"/>
              <a:pPr/>
              <a:t>‹#›</a:t>
            </a:fld>
            <a:endParaRPr lang="en-CA" sz="800">
              <a:solidFill>
                <a:schemeClr val="tx1"/>
              </a:solidFill>
            </a:endParaRPr>
          </a:p>
        </p:txBody>
      </p:sp>
      <p:sp>
        <p:nvSpPr>
          <p:cNvPr id="10" name="Google Shape;132;p49">
            <a:extLst>
              <a:ext uri="{FF2B5EF4-FFF2-40B4-BE49-F238E27FC236}">
                <a16:creationId xmlns:a16="http://schemas.microsoft.com/office/drawing/2014/main" id="{4B9E07F6-D88F-13F0-BD3C-417EADBE6494}"/>
              </a:ext>
            </a:extLst>
          </p:cNvPr>
          <p:cNvSpPr txBox="1">
            <a:spLocks noGrp="1"/>
          </p:cNvSpPr>
          <p:nvPr>
            <p:ph type="body" idx="4" hasCustomPrompt="1"/>
          </p:nvPr>
        </p:nvSpPr>
        <p:spPr>
          <a:xfrm>
            <a:off x="264750" y="1348778"/>
            <a:ext cx="4210050" cy="217221"/>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Section Header</a:t>
            </a:r>
            <a:endParaRPr/>
          </a:p>
        </p:txBody>
      </p:sp>
      <p:sp>
        <p:nvSpPr>
          <p:cNvPr id="11" name="Google Shape;136;p49">
            <a:extLst>
              <a:ext uri="{FF2B5EF4-FFF2-40B4-BE49-F238E27FC236}">
                <a16:creationId xmlns:a16="http://schemas.microsoft.com/office/drawing/2014/main" id="{389E826B-762D-3F67-C6CA-F433059F8C1B}"/>
              </a:ext>
            </a:extLst>
          </p:cNvPr>
          <p:cNvSpPr txBox="1">
            <a:spLocks noGrp="1"/>
          </p:cNvSpPr>
          <p:nvPr>
            <p:ph type="body" idx="6" hasCustomPrompt="1"/>
          </p:nvPr>
        </p:nvSpPr>
        <p:spPr>
          <a:xfrm>
            <a:off x="224974" y="941404"/>
            <a:ext cx="8647200" cy="298800"/>
          </a:xfrm>
          <a:prstGeom prst="roundRect">
            <a:avLst/>
          </a:prstGeom>
          <a:solidFill>
            <a:srgbClr val="050A3F"/>
          </a:solidFill>
          <a:ln>
            <a:solidFill>
              <a:schemeClr val="tx1"/>
            </a:solidFill>
            <a:prstDash val="sysDash"/>
          </a:ln>
        </p:spPr>
        <p:txBody>
          <a:bodyPr spcFirstLastPara="1" wrap="square" lIns="91425" tIns="46800" rIns="91425" bIns="45700" anchor="ctr" anchorCtr="0">
            <a:noAutofit/>
          </a:bodyPr>
          <a:lstStyle>
            <a:lvl1pPr marL="0" marR="0" lvl="0" indent="0" algn="l" rtl="0">
              <a:lnSpc>
                <a:spcPct val="100000"/>
              </a:lnSpc>
              <a:spcBef>
                <a:spcPts val="0"/>
              </a:spcBef>
              <a:spcAft>
                <a:spcPts val="0"/>
              </a:spcAft>
              <a:buClr>
                <a:srgbClr val="0093D3"/>
              </a:buClr>
              <a:buSzPts val="1000"/>
              <a:buFont typeface="Noto Sans Symbols"/>
              <a:buNone/>
              <a:defRPr sz="1000" b="1" i="1" u="none" strike="noStrike" cap="none">
                <a:solidFill>
                  <a:schemeClr val="bg1"/>
                </a:solidFill>
                <a:latin typeface="Arial"/>
                <a:ea typeface="Arial"/>
                <a:cs typeface="Arial"/>
                <a:sym typeface="Arial"/>
              </a:defRPr>
            </a:lvl1pPr>
            <a:lvl2pPr marL="914400" marR="0" lvl="1" indent="-298450" algn="l" rtl="0">
              <a:lnSpc>
                <a:spcPct val="100000"/>
              </a:lnSpc>
              <a:spcBef>
                <a:spcPts val="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pPr lvl="0">
              <a:buClr>
                <a:srgbClr val="00B0F0"/>
              </a:buClr>
            </a:pPr>
            <a:r>
              <a:rPr lang="en-US" b="1" i="1"/>
              <a:t>Strapline</a:t>
            </a:r>
          </a:p>
        </p:txBody>
      </p:sp>
      <p:sp>
        <p:nvSpPr>
          <p:cNvPr id="12" name="Google Shape;132;p49">
            <a:extLst>
              <a:ext uri="{FF2B5EF4-FFF2-40B4-BE49-F238E27FC236}">
                <a16:creationId xmlns:a16="http://schemas.microsoft.com/office/drawing/2014/main" id="{CD623102-C01C-6E03-0AE7-CDD5025871F1}"/>
              </a:ext>
            </a:extLst>
          </p:cNvPr>
          <p:cNvSpPr txBox="1">
            <a:spLocks noGrp="1"/>
          </p:cNvSpPr>
          <p:nvPr>
            <p:ph type="body" idx="14" hasCustomPrompt="1"/>
          </p:nvPr>
        </p:nvSpPr>
        <p:spPr>
          <a:xfrm>
            <a:off x="4665682" y="1348778"/>
            <a:ext cx="4210050" cy="217221"/>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CA"/>
              <a:t>Section Header</a:t>
            </a:r>
            <a:endParaRPr/>
          </a:p>
        </p:txBody>
      </p:sp>
      <p:sp>
        <p:nvSpPr>
          <p:cNvPr id="13" name="Google Shape;131;p49">
            <a:extLst>
              <a:ext uri="{FF2B5EF4-FFF2-40B4-BE49-F238E27FC236}">
                <a16:creationId xmlns:a16="http://schemas.microsoft.com/office/drawing/2014/main" id="{CA8BBF42-A68A-810D-6466-DC60E65DBABE}"/>
              </a:ext>
            </a:extLst>
          </p:cNvPr>
          <p:cNvSpPr txBox="1">
            <a:spLocks noGrp="1"/>
          </p:cNvSpPr>
          <p:nvPr>
            <p:ph type="body" idx="19"/>
          </p:nvPr>
        </p:nvSpPr>
        <p:spPr>
          <a:xfrm>
            <a:off x="4662124" y="1651508"/>
            <a:ext cx="4212000" cy="4372911"/>
          </a:xfrm>
          <a:prstGeom prst="rect">
            <a:avLst/>
          </a:prstGeom>
          <a:noFill/>
          <a:ln>
            <a:noFill/>
          </a:ln>
        </p:spPr>
        <p:txBody>
          <a:bodyPr spcFirstLastPara="1" wrap="square" lIns="91425" tIns="45700" rIns="91425" bIns="45700" anchor="t" anchorCtr="0">
            <a:noAutofit/>
          </a:bodyPr>
          <a:lstStyle>
            <a:lvl1pPr marL="190800" marR="0" lvl="0"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1pPr>
            <a:lvl2pPr marL="381600" marR="0" lvl="1"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2pPr>
            <a:lvl3pPr marL="572400" marR="0" lvl="2"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3pPr>
            <a:lvl4pPr marL="763200" marR="0" lvl="3"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4pPr>
            <a:lvl5pPr marL="954000" marR="0" lvl="4"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dk1"/>
                </a:solidFill>
                <a:latin typeface="Arial"/>
                <a:ea typeface="Arial"/>
                <a:cs typeface="Arial"/>
                <a:sym typeface="Arial"/>
              </a:defRPr>
            </a:lvl5pPr>
            <a:lvl6pPr marL="2743200" marR="0" lvl="5"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600"/>
              </a:spcBef>
              <a:spcAft>
                <a:spcPts val="600"/>
              </a:spcAft>
              <a:buClr>
                <a:schemeClr val="lt2"/>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Google Shape;131;p49">
            <a:extLst>
              <a:ext uri="{FF2B5EF4-FFF2-40B4-BE49-F238E27FC236}">
                <a16:creationId xmlns:a16="http://schemas.microsoft.com/office/drawing/2014/main" id="{7C5E90A9-8A98-9BA5-A42E-41FF031DC977}"/>
              </a:ext>
            </a:extLst>
          </p:cNvPr>
          <p:cNvSpPr txBox="1">
            <a:spLocks noGrp="1"/>
          </p:cNvSpPr>
          <p:nvPr>
            <p:ph type="body" idx="21"/>
          </p:nvPr>
        </p:nvSpPr>
        <p:spPr>
          <a:xfrm>
            <a:off x="264750" y="1632119"/>
            <a:ext cx="4212000" cy="4372911"/>
          </a:xfrm>
          <a:prstGeom prst="rect">
            <a:avLst/>
          </a:prstGeom>
          <a:noFill/>
          <a:ln>
            <a:noFill/>
          </a:ln>
        </p:spPr>
        <p:txBody>
          <a:bodyPr spcFirstLastPara="1" wrap="square" lIns="91425" tIns="45700" rIns="91425" bIns="45700" anchor="t" anchorCtr="0">
            <a:noAutofit/>
          </a:bodyPr>
          <a:lstStyle>
            <a:lvl1pPr marL="190800" marR="0" lvl="0"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1pPr>
            <a:lvl2pPr marL="381600" marR="0" lvl="1"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2pPr>
            <a:lvl3pPr marL="572400" marR="0" lvl="2"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3pPr>
            <a:lvl4pPr marL="763200" marR="0" lvl="3"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4pPr>
            <a:lvl5pPr marL="954000" marR="0" lvl="4" indent="-190800" algn="l" rtl="0">
              <a:lnSpc>
                <a:spcPct val="100000"/>
              </a:lnSpc>
              <a:spcBef>
                <a:spcPts val="0"/>
              </a:spcBef>
              <a:spcAft>
                <a:spcPts val="600"/>
              </a:spcAft>
              <a:buClr>
                <a:schemeClr val="tx1"/>
              </a:buClr>
              <a:buSzPts val="1000"/>
              <a:buFont typeface="Wingdings" panose="05000000000000000000" pitchFamily="2" charset="2"/>
              <a:buChar char="§"/>
              <a:defRPr sz="900" b="0" i="0" u="none" strike="noStrike" cap="none">
                <a:solidFill>
                  <a:schemeClr val="tx1"/>
                </a:solidFill>
                <a:latin typeface="Arial"/>
                <a:ea typeface="Arial"/>
                <a:cs typeface="Arial"/>
                <a:sym typeface="Arial"/>
              </a:defRPr>
            </a:lvl5pPr>
            <a:lvl6pPr marL="2743200" marR="0" lvl="5"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600"/>
              </a:spcBef>
              <a:spcAft>
                <a:spcPts val="0"/>
              </a:spcAft>
              <a:buClr>
                <a:schemeClr val="lt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600"/>
              </a:spcBef>
              <a:spcAft>
                <a:spcPts val="600"/>
              </a:spcAft>
              <a:buClr>
                <a:schemeClr val="lt2"/>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5" name="Google Shape;137;p49">
            <a:extLst>
              <a:ext uri="{FF2B5EF4-FFF2-40B4-BE49-F238E27FC236}">
                <a16:creationId xmlns:a16="http://schemas.microsoft.com/office/drawing/2014/main" id="{931ABB3E-B19E-2AE0-3946-8A2C46B038FE}"/>
              </a:ext>
            </a:extLst>
          </p:cNvPr>
          <p:cNvCxnSpPr/>
          <p:nvPr userDrawn="1"/>
        </p:nvCxnSpPr>
        <p:spPr>
          <a:xfrm>
            <a:off x="266701" y="854612"/>
            <a:ext cx="8609012" cy="0"/>
          </a:xfrm>
          <a:prstGeom prst="straightConnector1">
            <a:avLst/>
          </a:prstGeom>
          <a:gradFill>
            <a:gsLst>
              <a:gs pos="0">
                <a:schemeClr val="accent1"/>
              </a:gs>
              <a:gs pos="100000">
                <a:schemeClr val="lt1"/>
              </a:gs>
            </a:gsLst>
            <a:lin ang="5400000" scaled="0"/>
          </a:gradFill>
          <a:ln w="19050" cap="flat" cmpd="sng">
            <a:solidFill>
              <a:srgbClr val="050A3F"/>
            </a:solidFill>
            <a:prstDash val="solid"/>
            <a:round/>
            <a:headEnd type="none" w="sm" len="sm"/>
            <a:tailEnd type="none" w="sm" len="sm"/>
          </a:ln>
        </p:spPr>
      </p:cxnSp>
    </p:spTree>
    <p:extLst>
      <p:ext uri="{BB962C8B-B14F-4D97-AF65-F5344CB8AC3E}">
        <p14:creationId xmlns:p14="http://schemas.microsoft.com/office/powerpoint/2010/main" val="22459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CE26E567-6E0C-44A4-87C1-08AAE4926ED1}"/>
              </a:ext>
            </a:extLst>
          </p:cNvPr>
          <p:cNvSpPr/>
          <p:nvPr>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Google Shape;135;p49">
            <a:extLst>
              <a:ext uri="{FF2B5EF4-FFF2-40B4-BE49-F238E27FC236}">
                <a16:creationId xmlns:a16="http://schemas.microsoft.com/office/drawing/2014/main" id="{189856F2-B995-4B54-A1FF-671F79715FA9}"/>
              </a:ext>
            </a:extLst>
          </p:cNvPr>
          <p:cNvSpPr txBox="1">
            <a:spLocks noGrp="1"/>
          </p:cNvSpPr>
          <p:nvPr>
            <p:ph type="sldNum" idx="12"/>
          </p:nvPr>
        </p:nvSpPr>
        <p:spPr>
          <a:xfrm>
            <a:off x="8527627" y="6443935"/>
            <a:ext cx="346373" cy="216426"/>
          </a:xfrm>
          <a:prstGeom prst="rect">
            <a:avLst/>
          </a:prstGeom>
        </p:spPr>
        <p:txBody>
          <a:bodyPr/>
          <a:lstStyle>
            <a:lvl1pPr marL="0" marR="0" lvl="0" indent="0" algn="ctr" rtl="0">
              <a:lnSpc>
                <a:spcPct val="100000"/>
              </a:lnSpc>
              <a:spcBef>
                <a:spcPts val="0"/>
              </a:spcBef>
              <a:spcAft>
                <a:spcPts val="0"/>
              </a:spcAft>
              <a:buClr>
                <a:srgbClr val="000000"/>
              </a:buClr>
              <a:buSzPts val="800"/>
              <a:buFont typeface="Arial"/>
              <a:buNone/>
              <a:defRPr lang="en-CA" sz="800" smtClean="0">
                <a:solidFill>
                  <a:schemeClr val="tx1"/>
                </a:solidFill>
              </a:defRPr>
            </a:lvl1pPr>
            <a:lvl2pPr marL="0" marR="0" lvl="1"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fld id="{0D61B5D7-6FEB-49B8-9528-EE5550EB872C}" type="slidenum">
              <a:rPr lang="en-CA" smtClean="0"/>
              <a:pPr/>
              <a:t>‹#›</a:t>
            </a:fld>
            <a:endParaRPr lang="en-CA" sz="800">
              <a:solidFill>
                <a:schemeClr val="tx1"/>
              </a:solidFill>
            </a:endParaRPr>
          </a:p>
        </p:txBody>
      </p:sp>
      <p:cxnSp>
        <p:nvCxnSpPr>
          <p:cNvPr id="21" name="Google Shape;137;p49">
            <a:extLst>
              <a:ext uri="{FF2B5EF4-FFF2-40B4-BE49-F238E27FC236}">
                <a16:creationId xmlns:a16="http://schemas.microsoft.com/office/drawing/2014/main" id="{CC34C1F8-42ED-431D-B8AF-CD57FEB2080B}"/>
              </a:ext>
            </a:extLst>
          </p:cNvPr>
          <p:cNvCxnSpPr/>
          <p:nvPr/>
        </p:nvCxnSpPr>
        <p:spPr>
          <a:xfrm>
            <a:off x="266701" y="854612"/>
            <a:ext cx="8609012" cy="0"/>
          </a:xfrm>
          <a:prstGeom prst="straightConnector1">
            <a:avLst/>
          </a:prstGeom>
          <a:gradFill>
            <a:gsLst>
              <a:gs pos="0">
                <a:schemeClr val="accent1"/>
              </a:gs>
              <a:gs pos="100000">
                <a:schemeClr val="lt1"/>
              </a:gs>
            </a:gsLst>
            <a:lin ang="5400000" scaled="0"/>
          </a:gradFill>
          <a:ln w="19050" cap="flat" cmpd="sng">
            <a:solidFill>
              <a:srgbClr val="050A3F"/>
            </a:solidFill>
            <a:prstDash val="solid"/>
            <a:round/>
            <a:headEnd type="none" w="sm" len="sm"/>
            <a:tailEnd type="none" w="sm" len="sm"/>
          </a:ln>
        </p:spPr>
      </p:cxnSp>
      <p:sp>
        <p:nvSpPr>
          <p:cNvPr id="22" name="Google Shape;138;p49">
            <a:extLst>
              <a:ext uri="{FF2B5EF4-FFF2-40B4-BE49-F238E27FC236}">
                <a16:creationId xmlns:a16="http://schemas.microsoft.com/office/drawing/2014/main" id="{7C8ABC82-CF7F-430A-A020-55E50B907665}"/>
              </a:ext>
            </a:extLst>
          </p:cNvPr>
          <p:cNvSpPr txBox="1">
            <a:spLocks noGrp="1"/>
          </p:cNvSpPr>
          <p:nvPr>
            <p:ph type="title" hasCustomPrompt="1"/>
          </p:nvPr>
        </p:nvSpPr>
        <p:spPr>
          <a:xfrm>
            <a:off x="226800" y="219105"/>
            <a:ext cx="8647200" cy="439200"/>
          </a:xfrm>
          <a:prstGeom prst="rect">
            <a:avLst/>
          </a:prstGeom>
          <a:noFill/>
          <a:ln>
            <a:noFill/>
          </a:ln>
        </p:spPr>
        <p:txBody>
          <a:bodyPr spcFirstLastPara="1" wrap="square" lIns="90000"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Helvetica Neue"/>
                <a:ea typeface="Helvetica Neue"/>
                <a:cs typeface="Helvetica Neue"/>
                <a:sym typeface="Helvetica Neue"/>
              </a:defRPr>
            </a:lvl9pPr>
          </a:lstStyle>
          <a:p>
            <a:r>
              <a:rPr lang="en-CA"/>
              <a:t>Title</a:t>
            </a:r>
            <a:endParaRPr/>
          </a:p>
        </p:txBody>
      </p:sp>
      <p:sp>
        <p:nvSpPr>
          <p:cNvPr id="9" name="Do not remove" hidden="1">
            <a:extLst>
              <a:ext uri="{FF2B5EF4-FFF2-40B4-BE49-F238E27FC236}">
                <a16:creationId xmlns:a16="http://schemas.microsoft.com/office/drawing/2014/main" id="{F228BA4B-A7B8-4686-BC06-F67274236BEF}"/>
              </a:ext>
            </a:extLst>
          </p:cNvPr>
          <p:cNvSpPr/>
          <p:nvPr>
            <p:custDataLst>
              <p:tags r:id="rId2"/>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2" name="Google Shape;140;p49">
            <a:extLst>
              <a:ext uri="{FF2B5EF4-FFF2-40B4-BE49-F238E27FC236}">
                <a16:creationId xmlns:a16="http://schemas.microsoft.com/office/drawing/2014/main" id="{4C2AA8AD-8EDF-4185-9E67-9C2DEC409E13}"/>
              </a:ext>
            </a:extLst>
          </p:cNvPr>
          <p:cNvCxnSpPr/>
          <p:nvPr/>
        </p:nvCxnSpPr>
        <p:spPr>
          <a:xfrm>
            <a:off x="266701" y="6234179"/>
            <a:ext cx="8609012" cy="0"/>
          </a:xfrm>
          <a:prstGeom prst="straightConnector1">
            <a:avLst/>
          </a:prstGeom>
          <a:gradFill>
            <a:gsLst>
              <a:gs pos="0">
                <a:schemeClr val="accent1"/>
              </a:gs>
              <a:gs pos="100000">
                <a:schemeClr val="lt1"/>
              </a:gs>
            </a:gsLst>
            <a:lin ang="5400000" scaled="0"/>
          </a:gradFill>
          <a:ln w="9525" cap="flat" cmpd="sng">
            <a:solidFill>
              <a:srgbClr val="050A3F"/>
            </a:solidFill>
            <a:prstDash val="solid"/>
            <a:round/>
            <a:headEnd type="none" w="sm" len="sm"/>
            <a:tailEnd type="none" w="sm" len="sm"/>
          </a:ln>
        </p:spPr>
      </p:cxnSp>
      <p:sp>
        <p:nvSpPr>
          <p:cNvPr id="2" name="Text Placeholder 16">
            <a:extLst>
              <a:ext uri="{FF2B5EF4-FFF2-40B4-BE49-F238E27FC236}">
                <a16:creationId xmlns:a16="http://schemas.microsoft.com/office/drawing/2014/main" id="{B3302222-BFED-07C2-B26F-780957430AF6}"/>
              </a:ext>
            </a:extLst>
          </p:cNvPr>
          <p:cNvSpPr>
            <a:spLocks noGrp="1"/>
          </p:cNvSpPr>
          <p:nvPr>
            <p:ph type="body" sz="quarter" idx="14" hasCustomPrompt="1"/>
          </p:nvPr>
        </p:nvSpPr>
        <p:spPr>
          <a:xfrm>
            <a:off x="6376247" y="6443935"/>
            <a:ext cx="2029459" cy="216428"/>
          </a:xfrm>
          <a:prstGeom prst="rect">
            <a:avLst/>
          </a:prstGeom>
        </p:spPr>
        <p:txBody>
          <a:bodyPr/>
          <a:lstStyle>
            <a:lvl1pPr>
              <a:defRPr sz="800">
                <a:solidFill>
                  <a:schemeClr val="tx1"/>
                </a:solidFill>
              </a:defRPr>
            </a:lvl1pPr>
          </a:lstStyle>
          <a:p>
            <a:pPr lvl="0"/>
            <a:r>
              <a:rPr lang="en-CA"/>
              <a:t>Insert Team #  | SCMC 2025 – Round 1 </a:t>
            </a:r>
          </a:p>
        </p:txBody>
      </p:sp>
      <p:sp>
        <p:nvSpPr>
          <p:cNvPr id="4" name="Picture Placeholder 3">
            <a:extLst>
              <a:ext uri="{FF2B5EF4-FFF2-40B4-BE49-F238E27FC236}">
                <a16:creationId xmlns:a16="http://schemas.microsoft.com/office/drawing/2014/main" id="{3FE91D18-1430-2B6A-08B7-2130932C56A6}"/>
              </a:ext>
            </a:extLst>
          </p:cNvPr>
          <p:cNvSpPr>
            <a:spLocks noGrp="1"/>
          </p:cNvSpPr>
          <p:nvPr>
            <p:ph type="pic" sz="quarter" idx="15"/>
          </p:nvPr>
        </p:nvSpPr>
        <p:spPr>
          <a:xfrm>
            <a:off x="266701" y="6305970"/>
            <a:ext cx="524694" cy="492355"/>
          </a:xfrm>
          <a:prstGeom prst="rect">
            <a:avLst/>
          </a:prstGeom>
        </p:spPr>
        <p:txBody>
          <a:bodyPr/>
          <a:lstStyle/>
          <a:p>
            <a:r>
              <a:rPr lang="en-US"/>
              <a:t>Click icon to add picture</a:t>
            </a:r>
            <a:endParaRPr lang="en-CA"/>
          </a:p>
        </p:txBody>
      </p:sp>
      <p:sp>
        <p:nvSpPr>
          <p:cNvPr id="7" name="Text Placeholder 6">
            <a:extLst>
              <a:ext uri="{FF2B5EF4-FFF2-40B4-BE49-F238E27FC236}">
                <a16:creationId xmlns:a16="http://schemas.microsoft.com/office/drawing/2014/main" id="{43B31E21-BCD4-59B5-C157-1EB8D7B65AED}"/>
              </a:ext>
            </a:extLst>
          </p:cNvPr>
          <p:cNvSpPr>
            <a:spLocks noGrp="1"/>
          </p:cNvSpPr>
          <p:nvPr>
            <p:ph type="body" sz="quarter" idx="16" hasCustomPrompt="1"/>
          </p:nvPr>
        </p:nvSpPr>
        <p:spPr>
          <a:xfrm>
            <a:off x="913316" y="6443403"/>
            <a:ext cx="2133071" cy="217487"/>
          </a:xfrm>
          <a:prstGeom prst="rect">
            <a:avLst/>
          </a:prstGeom>
        </p:spPr>
        <p:txBody>
          <a:bodyPr/>
          <a:lstStyle>
            <a:lvl1pPr>
              <a:defRPr sz="900">
                <a:solidFill>
                  <a:srgbClr val="FF0000"/>
                </a:solidFill>
                <a:sym typeface="Wingdings" panose="05000000000000000000" pitchFamily="2" charset="2"/>
              </a:defRPr>
            </a:lvl1pPr>
          </a:lstStyle>
          <a:p>
            <a:pPr lvl="0"/>
            <a:r>
              <a:rPr lang="en-CA"/>
              <a:t> Insert company logo (.PNG format)</a:t>
            </a:r>
          </a:p>
        </p:txBody>
      </p:sp>
    </p:spTree>
    <p:extLst>
      <p:ext uri="{BB962C8B-B14F-4D97-AF65-F5344CB8AC3E}">
        <p14:creationId xmlns:p14="http://schemas.microsoft.com/office/powerpoint/2010/main" val="601441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036885259"/>
      </p:ext>
    </p:extLst>
  </p:cSld>
  <p:clrMap bg1="lt1" tx1="dk1" bg2="dk2" tx2="lt2" accent1="accent1" accent2="accent2" accent3="accent3" accent4="accent4" accent5="accent5" accent6="accent6" hlink="hlink" folHlink="folHlink"/>
  <p:sldLayoutIdLst>
    <p:sldLayoutId id="2147483677" r:id="rId1"/>
    <p:sldLayoutId id="2147483673" r:id="rId2"/>
    <p:sldLayoutId id="2147483674" r:id="rId3"/>
    <p:sldLayoutId id="2147483695" r:id="rId4"/>
    <p:sldLayoutId id="2147483694" r:id="rId5"/>
    <p:sldLayoutId id="2147483683" r:id="rId6"/>
    <p:sldLayoutId id="2147483693" r:id="rId7"/>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CE62E-D3EB-754E-EDFD-B0255A8B95A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D5ED021-8A7C-DE28-558D-6C4BFA0C9DE8}"/>
              </a:ext>
            </a:extLst>
          </p:cNvPr>
          <p:cNvSpPr>
            <a:spLocks noGrp="1"/>
          </p:cNvSpPr>
          <p:nvPr>
            <p:ph type="sldNum" idx="12"/>
          </p:nvPr>
        </p:nvSpPr>
        <p:spPr/>
        <p:txBody>
          <a:bodyPr/>
          <a:lstStyle/>
          <a:p>
            <a:fld id="{0D61B5D7-6FEB-49B8-9528-EE5550EB872C}" type="slidenum">
              <a:rPr lang="en-CA" smtClean="0"/>
              <a:pPr/>
              <a:t>1</a:t>
            </a:fld>
            <a:endParaRPr lang="en-CA" sz="800">
              <a:solidFill>
                <a:schemeClr val="tx1"/>
              </a:solidFill>
            </a:endParaRPr>
          </a:p>
        </p:txBody>
      </p:sp>
      <p:sp>
        <p:nvSpPr>
          <p:cNvPr id="11" name="Title 1">
            <a:extLst>
              <a:ext uri="{FF2B5EF4-FFF2-40B4-BE49-F238E27FC236}">
                <a16:creationId xmlns:a16="http://schemas.microsoft.com/office/drawing/2014/main" id="{B0668588-79A5-2B20-A9F1-47F7CB346F72}"/>
              </a:ext>
            </a:extLst>
          </p:cNvPr>
          <p:cNvSpPr>
            <a:spLocks noGrp="1"/>
          </p:cNvSpPr>
          <p:nvPr>
            <p:ph type="ctrTitle" sz="quarter"/>
          </p:nvPr>
        </p:nvSpPr>
        <p:spPr>
          <a:xfrm>
            <a:off x="254000" y="3292476"/>
            <a:ext cx="8534400" cy="496887"/>
          </a:xfrm>
        </p:spPr>
        <p:txBody>
          <a:bodyPr/>
          <a:lstStyle/>
          <a:p>
            <a:pPr algn="ctr"/>
            <a:r>
              <a:rPr lang="en-US" sz="4400" spc="300">
                <a:solidFill>
                  <a:schemeClr val="bg1"/>
                </a:solidFill>
                <a:latin typeface="Trebuchet MS" panose="020B0603020202020204" pitchFamily="34" charset="0"/>
              </a:rPr>
              <a:t>EXECUTIVE OVERVIEW</a:t>
            </a:r>
          </a:p>
        </p:txBody>
      </p:sp>
      <p:pic>
        <p:nvPicPr>
          <p:cNvPr id="13" name="Picture 12" descr="A black and white logo&#10;&#10;AI-generated content may be incorrect.">
            <a:extLst>
              <a:ext uri="{FF2B5EF4-FFF2-40B4-BE49-F238E27FC236}">
                <a16:creationId xmlns:a16="http://schemas.microsoft.com/office/drawing/2014/main" id="{DD44CAC9-2835-7A58-C6CF-3B18FAFBC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188" y="1626236"/>
            <a:ext cx="1661624" cy="1666240"/>
          </a:xfrm>
          <a:prstGeom prst="rect">
            <a:avLst/>
          </a:prstGeom>
        </p:spPr>
      </p:pic>
      <p:pic>
        <p:nvPicPr>
          <p:cNvPr id="3" name="Picture 2" descr="A person standing in front of a store&#10;&#10;AI-generated content may be incorrect.">
            <a:extLst>
              <a:ext uri="{FF2B5EF4-FFF2-40B4-BE49-F238E27FC236}">
                <a16:creationId xmlns:a16="http://schemas.microsoft.com/office/drawing/2014/main" id="{9A880441-DDEC-CF5C-2607-5B69CAEE8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948" y="0"/>
            <a:ext cx="13322872" cy="6878320"/>
          </a:xfrm>
          <a:prstGeom prst="rect">
            <a:avLst/>
          </a:prstGeom>
        </p:spPr>
      </p:pic>
      <p:sp>
        <p:nvSpPr>
          <p:cNvPr id="4" name="Rectangle 3">
            <a:extLst>
              <a:ext uri="{FF2B5EF4-FFF2-40B4-BE49-F238E27FC236}">
                <a16:creationId xmlns:a16="http://schemas.microsoft.com/office/drawing/2014/main" id="{82CD0469-0215-833E-F109-7D65651D125F}"/>
              </a:ext>
            </a:extLst>
          </p:cNvPr>
          <p:cNvSpPr/>
          <p:nvPr/>
        </p:nvSpPr>
        <p:spPr>
          <a:xfrm>
            <a:off x="-2118167" y="-335666"/>
            <a:ext cx="13450091" cy="7627717"/>
          </a:xfrm>
          <a:prstGeom prst="rect">
            <a:avLst/>
          </a:prstGeom>
          <a:solidFill>
            <a:srgbClr val="D41935">
              <a:alpha val="7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14BC8C2D-380D-EA2A-057F-D78CD61C1DAB}"/>
              </a:ext>
            </a:extLst>
          </p:cNvPr>
          <p:cNvSpPr/>
          <p:nvPr/>
        </p:nvSpPr>
        <p:spPr>
          <a:xfrm>
            <a:off x="-2701403" y="3088304"/>
            <a:ext cx="14329458" cy="2599330"/>
          </a:xfrm>
          <a:prstGeom prst="rect">
            <a:avLst/>
          </a:prstGeom>
          <a:solidFill>
            <a:schemeClr val="bg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C50FF8CF-FF8F-8561-4B00-E0F7B86AA96C}"/>
              </a:ext>
            </a:extLst>
          </p:cNvPr>
          <p:cNvCxnSpPr/>
          <p:nvPr/>
        </p:nvCxnSpPr>
        <p:spPr>
          <a:xfrm>
            <a:off x="411599" y="3618825"/>
            <a:ext cx="0" cy="133108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CA8B0F7-C3CE-DC0B-9CBC-6DCA61F888D2}"/>
              </a:ext>
            </a:extLst>
          </p:cNvPr>
          <p:cNvSpPr txBox="1"/>
          <p:nvPr/>
        </p:nvSpPr>
        <p:spPr>
          <a:xfrm>
            <a:off x="538818" y="3585191"/>
            <a:ext cx="8067654" cy="523220"/>
          </a:xfrm>
          <a:prstGeom prst="rect">
            <a:avLst/>
          </a:prstGeom>
          <a:noFill/>
        </p:spPr>
        <p:txBody>
          <a:bodyPr wrap="square" lIns="91440" tIns="45720" rIns="91440" bIns="45720" rtlCol="0" anchor="t">
            <a:spAutoFit/>
          </a:bodyPr>
          <a:lstStyle/>
          <a:p>
            <a:r>
              <a:rPr lang="en-CA" sz="2800" b="1">
                <a:solidFill>
                  <a:schemeClr val="bg1"/>
                </a:solidFill>
                <a:latin typeface="Trebuchet MS"/>
              </a:rPr>
              <a:t>Lululemon Athletica Inc. | BUY: 56.3% Upside</a:t>
            </a:r>
          </a:p>
        </p:txBody>
      </p:sp>
      <p:sp>
        <p:nvSpPr>
          <p:cNvPr id="14" name="TextBox 13">
            <a:extLst>
              <a:ext uri="{FF2B5EF4-FFF2-40B4-BE49-F238E27FC236}">
                <a16:creationId xmlns:a16="http://schemas.microsoft.com/office/drawing/2014/main" id="{C1B384F0-815A-8D18-DEC1-D79F17232CA3}"/>
              </a:ext>
            </a:extLst>
          </p:cNvPr>
          <p:cNvSpPr txBox="1"/>
          <p:nvPr/>
        </p:nvSpPr>
        <p:spPr>
          <a:xfrm>
            <a:off x="538817" y="3978315"/>
            <a:ext cx="4502551" cy="369332"/>
          </a:xfrm>
          <a:prstGeom prst="rect">
            <a:avLst/>
          </a:prstGeom>
          <a:noFill/>
        </p:spPr>
        <p:txBody>
          <a:bodyPr wrap="square" rtlCol="0">
            <a:spAutoFit/>
          </a:bodyPr>
          <a:lstStyle/>
          <a:p>
            <a:r>
              <a:rPr lang="en-CA" sz="1800" b="1">
                <a:solidFill>
                  <a:schemeClr val="bg1"/>
                </a:solidFill>
                <a:latin typeface="Trebuchet MS" panose="020B0603020202020204" pitchFamily="34" charset="0"/>
              </a:rPr>
              <a:t>(NASDAQ: LULU)</a:t>
            </a:r>
          </a:p>
        </p:txBody>
      </p:sp>
      <p:sp>
        <p:nvSpPr>
          <p:cNvPr id="15" name="TextBox 14">
            <a:extLst>
              <a:ext uri="{FF2B5EF4-FFF2-40B4-BE49-F238E27FC236}">
                <a16:creationId xmlns:a16="http://schemas.microsoft.com/office/drawing/2014/main" id="{731BD7C9-9EAC-B3A5-7DEC-6F057630B294}"/>
              </a:ext>
            </a:extLst>
          </p:cNvPr>
          <p:cNvSpPr txBox="1"/>
          <p:nvPr/>
        </p:nvSpPr>
        <p:spPr>
          <a:xfrm>
            <a:off x="6829373" y="5165730"/>
            <a:ext cx="4502551" cy="338554"/>
          </a:xfrm>
          <a:prstGeom prst="rect">
            <a:avLst/>
          </a:prstGeom>
          <a:noFill/>
        </p:spPr>
        <p:txBody>
          <a:bodyPr wrap="square" rtlCol="0">
            <a:spAutoFit/>
          </a:bodyPr>
          <a:lstStyle/>
          <a:p>
            <a:r>
              <a:rPr lang="en-CA" sz="1600">
                <a:solidFill>
                  <a:schemeClr val="bg1"/>
                </a:solidFill>
                <a:latin typeface="Trebuchet MS" panose="020B0603020202020204" pitchFamily="34" charset="0"/>
              </a:rPr>
              <a:t>December 31, 2025</a:t>
            </a:r>
          </a:p>
        </p:txBody>
      </p:sp>
      <p:sp>
        <p:nvSpPr>
          <p:cNvPr id="16" name="TextBox 15">
            <a:extLst>
              <a:ext uri="{FF2B5EF4-FFF2-40B4-BE49-F238E27FC236}">
                <a16:creationId xmlns:a16="http://schemas.microsoft.com/office/drawing/2014/main" id="{047F56DB-99BF-CCED-F8A5-F1DD4728B2EC}"/>
              </a:ext>
            </a:extLst>
          </p:cNvPr>
          <p:cNvSpPr txBox="1"/>
          <p:nvPr/>
        </p:nvSpPr>
        <p:spPr>
          <a:xfrm>
            <a:off x="556282" y="4502021"/>
            <a:ext cx="7315304" cy="369332"/>
          </a:xfrm>
          <a:prstGeom prst="rect">
            <a:avLst/>
          </a:prstGeom>
          <a:noFill/>
        </p:spPr>
        <p:txBody>
          <a:bodyPr wrap="square" rtlCol="0">
            <a:spAutoFit/>
          </a:bodyPr>
          <a:lstStyle/>
          <a:p>
            <a:r>
              <a:rPr lang="en-CA" sz="1800">
                <a:solidFill>
                  <a:schemeClr val="bg1"/>
                </a:solidFill>
                <a:latin typeface="Trebuchet MS" panose="020B0603020202020204" pitchFamily="34" charset="0"/>
                <a:ea typeface="Calibri" panose="020F0502020204030204" pitchFamily="34" charset="0"/>
                <a:cs typeface="Calibri" panose="020F0502020204030204" pitchFamily="34" charset="0"/>
              </a:rPr>
              <a:t>Max Chen, Eric Tao, Michael Weng, Dylan Woolstencroft</a:t>
            </a:r>
          </a:p>
        </p:txBody>
      </p:sp>
    </p:spTree>
    <p:extLst>
      <p:ext uri="{BB962C8B-B14F-4D97-AF65-F5344CB8AC3E}">
        <p14:creationId xmlns:p14="http://schemas.microsoft.com/office/powerpoint/2010/main" val="2253433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86139-BF6A-2A32-7528-AF34F4FEA14E}"/>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18096B6-95AA-E448-64A5-263F601E6811}"/>
              </a:ext>
            </a:extLst>
          </p:cNvPr>
          <p:cNvSpPr/>
          <p:nvPr/>
        </p:nvSpPr>
        <p:spPr>
          <a:xfrm>
            <a:off x="4852294" y="3088934"/>
            <a:ext cx="3995776" cy="765148"/>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aph with blue lines and numbers&#10;&#10;AI-generated content may be incorrect.">
            <a:extLst>
              <a:ext uri="{FF2B5EF4-FFF2-40B4-BE49-F238E27FC236}">
                <a16:creationId xmlns:a16="http://schemas.microsoft.com/office/drawing/2014/main" id="{28871BBF-AE20-56B4-3709-A64F6761A02F}"/>
              </a:ext>
            </a:extLst>
          </p:cNvPr>
          <p:cNvPicPr>
            <a:picLocks noChangeAspect="1"/>
          </p:cNvPicPr>
          <p:nvPr/>
        </p:nvPicPr>
        <p:blipFill>
          <a:blip r:embed="rId2"/>
          <a:stretch>
            <a:fillRect/>
          </a:stretch>
        </p:blipFill>
        <p:spPr>
          <a:xfrm>
            <a:off x="4863540" y="1155496"/>
            <a:ext cx="4271453" cy="1922437"/>
          </a:xfrm>
          <a:prstGeom prst="rect">
            <a:avLst/>
          </a:prstGeom>
        </p:spPr>
      </p:pic>
      <p:sp>
        <p:nvSpPr>
          <p:cNvPr id="36" name="TextBox 35">
            <a:extLst>
              <a:ext uri="{FF2B5EF4-FFF2-40B4-BE49-F238E27FC236}">
                <a16:creationId xmlns:a16="http://schemas.microsoft.com/office/drawing/2014/main" id="{702156D6-A6B2-C1FB-18A7-9CD4DA1D4DFC}"/>
              </a:ext>
            </a:extLst>
          </p:cNvPr>
          <p:cNvSpPr txBox="1"/>
          <p:nvPr/>
        </p:nvSpPr>
        <p:spPr>
          <a:xfrm rot="1020000">
            <a:off x="5270566" y="1773991"/>
            <a:ext cx="1547712"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Trebuchet MS"/>
                <a:cs typeface="Segoe UI"/>
              </a:rPr>
              <a:t>Drawback from highs</a:t>
            </a:r>
          </a:p>
          <a:p>
            <a:pPr algn="ctr"/>
            <a:endParaRPr lang="en-US"/>
          </a:p>
        </p:txBody>
      </p:sp>
      <p:sp>
        <p:nvSpPr>
          <p:cNvPr id="2" name="Slide Number Placeholder 1">
            <a:extLst>
              <a:ext uri="{FF2B5EF4-FFF2-40B4-BE49-F238E27FC236}">
                <a16:creationId xmlns:a16="http://schemas.microsoft.com/office/drawing/2014/main" id="{420630B3-248B-DE14-6D10-224EAA66BA4A}"/>
              </a:ext>
            </a:extLst>
          </p:cNvPr>
          <p:cNvSpPr>
            <a:spLocks noGrp="1"/>
          </p:cNvSpPr>
          <p:nvPr>
            <p:ph type="sldNum" idx="12"/>
          </p:nvPr>
        </p:nvSpPr>
        <p:spPr/>
        <p:txBody>
          <a:bodyPr/>
          <a:lstStyle/>
          <a:p>
            <a:fld id="{0D61B5D7-6FEB-49B8-9528-EE5550EB872C}" type="slidenum">
              <a:rPr lang="en-CA" smtClean="0">
                <a:latin typeface="Trebuchet MS" panose="020B0603020202020204" pitchFamily="34" charset="0"/>
              </a:rPr>
              <a:pPr/>
              <a:t>10</a:t>
            </a:fld>
            <a:endParaRPr lang="en-CA" sz="800">
              <a:solidFill>
                <a:schemeClr val="tx1"/>
              </a:solidFill>
              <a:latin typeface="Trebuchet MS" panose="020B0603020202020204" pitchFamily="34" charset="0"/>
            </a:endParaRPr>
          </a:p>
        </p:txBody>
      </p:sp>
      <p:sp>
        <p:nvSpPr>
          <p:cNvPr id="3" name="Title 2">
            <a:extLst>
              <a:ext uri="{FF2B5EF4-FFF2-40B4-BE49-F238E27FC236}">
                <a16:creationId xmlns:a16="http://schemas.microsoft.com/office/drawing/2014/main" id="{22B9616C-2BA1-FBBE-8D2C-91466F97317E}"/>
              </a:ext>
            </a:extLst>
          </p:cNvPr>
          <p:cNvSpPr>
            <a:spLocks noGrp="1"/>
          </p:cNvSpPr>
          <p:nvPr>
            <p:ph type="title"/>
          </p:nvPr>
        </p:nvSpPr>
        <p:spPr>
          <a:xfrm>
            <a:off x="259149" y="172525"/>
            <a:ext cx="8614851" cy="514681"/>
          </a:xfrm>
        </p:spPr>
        <p:txBody>
          <a:bodyPr/>
          <a:lstStyle/>
          <a:p>
            <a:pPr algn="ctr"/>
            <a:r>
              <a:rPr lang="en-US" dirty="0">
                <a:latin typeface="Trebuchet MS"/>
              </a:rPr>
              <a:t>Precedent Case Study Ralph Lauren (NYSE:RL)</a:t>
            </a:r>
          </a:p>
        </p:txBody>
      </p:sp>
      <p:sp>
        <p:nvSpPr>
          <p:cNvPr id="4" name="Text Placeholder 3">
            <a:extLst>
              <a:ext uri="{FF2B5EF4-FFF2-40B4-BE49-F238E27FC236}">
                <a16:creationId xmlns:a16="http://schemas.microsoft.com/office/drawing/2014/main" id="{D0AF66B6-973F-6008-7187-5D6BBA505850}"/>
              </a:ext>
            </a:extLst>
          </p:cNvPr>
          <p:cNvSpPr>
            <a:spLocks noGrp="1"/>
          </p:cNvSpPr>
          <p:nvPr>
            <p:ph type="body" sz="quarter" idx="14"/>
          </p:nvPr>
        </p:nvSpPr>
        <p:spPr/>
        <p:txBody>
          <a:bodyPr lIns="91440" tIns="45720" rIns="91440" bIns="45720" anchor="t"/>
          <a:lstStyle/>
          <a:p>
            <a:r>
              <a:rPr lang="en-US">
                <a:latin typeface="Trebuchet MS" panose="020B0603020202020204" pitchFamily="34" charset="0"/>
              </a:rPr>
              <a:t>Fantastic Four | SCMC 2025 - Round 1</a:t>
            </a:r>
          </a:p>
        </p:txBody>
      </p:sp>
      <p:sp>
        <p:nvSpPr>
          <p:cNvPr id="8" name="Text Placeholder 4">
            <a:extLst>
              <a:ext uri="{FF2B5EF4-FFF2-40B4-BE49-F238E27FC236}">
                <a16:creationId xmlns:a16="http://schemas.microsoft.com/office/drawing/2014/main" id="{3A389414-67F6-A906-2A59-30751A8E9A13}"/>
              </a:ext>
            </a:extLst>
          </p:cNvPr>
          <p:cNvSpPr txBox="1">
            <a:spLocks/>
          </p:cNvSpPr>
          <p:nvPr/>
        </p:nvSpPr>
        <p:spPr>
          <a:xfrm>
            <a:off x="5981" y="562969"/>
            <a:ext cx="9136048" cy="29672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50" i="1" dirty="0">
                <a:latin typeface="Trebuchet MS"/>
              </a:rPr>
              <a:t>Notable similarities exist between Ralph Lauren and Lululemon's operating model before </a:t>
            </a:r>
            <a:r>
              <a:rPr lang="en-US" sz="1350" i="1">
                <a:latin typeface="Trebuchet MS"/>
              </a:rPr>
              <a:t>leadership reset</a:t>
            </a:r>
            <a:endParaRPr lang="en-US" sz="1350" i="1" dirty="0"/>
          </a:p>
        </p:txBody>
      </p:sp>
      <p:sp>
        <p:nvSpPr>
          <p:cNvPr id="16" name="TextBox 15">
            <a:extLst>
              <a:ext uri="{FF2B5EF4-FFF2-40B4-BE49-F238E27FC236}">
                <a16:creationId xmlns:a16="http://schemas.microsoft.com/office/drawing/2014/main" id="{7588532A-E5CF-BC22-A6E1-431036DA97B1}"/>
              </a:ext>
            </a:extLst>
          </p:cNvPr>
          <p:cNvSpPr txBox="1"/>
          <p:nvPr/>
        </p:nvSpPr>
        <p:spPr>
          <a:xfrm>
            <a:off x="10114456" y="2492701"/>
            <a:ext cx="35996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Trebuchet MS" panose="020B0603020202020204" pitchFamily="34" charset="0"/>
            </a:endParaRPr>
          </a:p>
        </p:txBody>
      </p:sp>
      <p:pic>
        <p:nvPicPr>
          <p:cNvPr id="38" name="Picture Placeholder 15" descr="A white letter in a red circle&#10;&#10;AI-generated content may be incorrect.">
            <a:extLst>
              <a:ext uri="{FF2B5EF4-FFF2-40B4-BE49-F238E27FC236}">
                <a16:creationId xmlns:a16="http://schemas.microsoft.com/office/drawing/2014/main" id="{31640556-589A-910D-7F5C-06342B8372AD}"/>
              </a:ext>
            </a:extLst>
          </p:cNvPr>
          <p:cNvPicPr>
            <a:picLocks noChangeAspect="1"/>
          </p:cNvPicPr>
          <p:nvPr/>
        </p:nvPicPr>
        <p:blipFill>
          <a:blip r:embed="rId3">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39" name="Text Placeholder 2">
            <a:extLst>
              <a:ext uri="{FF2B5EF4-FFF2-40B4-BE49-F238E27FC236}">
                <a16:creationId xmlns:a16="http://schemas.microsoft.com/office/drawing/2014/main" id="{AEC33C04-E549-A438-B5C8-2559CEE73A9E}"/>
              </a:ext>
            </a:extLst>
          </p:cNvPr>
          <p:cNvSpPr txBox="1">
            <a:spLocks/>
          </p:cNvSpPr>
          <p:nvPr/>
        </p:nvSpPr>
        <p:spPr>
          <a:xfrm>
            <a:off x="270000" y="6443935"/>
            <a:ext cx="5182520" cy="229103"/>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a:latin typeface="Trebuchet MS"/>
              </a:rPr>
              <a:t>Sources: Lululemon, Ralph Lauren, Yahoo Finance, Elliot Investment Management, Starbucks public filings</a:t>
            </a:r>
            <a:endParaRPr lang="en-US" err="1"/>
          </a:p>
        </p:txBody>
      </p:sp>
      <p:cxnSp>
        <p:nvCxnSpPr>
          <p:cNvPr id="28" name="Straight Arrow Connector 27">
            <a:extLst>
              <a:ext uri="{FF2B5EF4-FFF2-40B4-BE49-F238E27FC236}">
                <a16:creationId xmlns:a16="http://schemas.microsoft.com/office/drawing/2014/main" id="{C062643B-A06D-E321-590F-ABD79326841C}"/>
              </a:ext>
            </a:extLst>
          </p:cNvPr>
          <p:cNvCxnSpPr>
            <a:cxnSpLocks/>
          </p:cNvCxnSpPr>
          <p:nvPr/>
        </p:nvCxnSpPr>
        <p:spPr>
          <a:xfrm flipV="1">
            <a:off x="6802587" y="9633739"/>
            <a:ext cx="3194105" cy="18130"/>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41163479-CAC0-E391-6C96-74B8B4390923}"/>
              </a:ext>
            </a:extLst>
          </p:cNvPr>
          <p:cNvSpPr/>
          <p:nvPr/>
        </p:nvSpPr>
        <p:spPr>
          <a:xfrm>
            <a:off x="273705" y="1285005"/>
            <a:ext cx="1434854" cy="4019658"/>
          </a:xfrm>
          <a:prstGeom prst="rect">
            <a:avLst/>
          </a:prstGeom>
          <a:solidFill>
            <a:srgbClr val="BA1E1E"/>
          </a:solidFill>
          <a:ln>
            <a:solidFill>
              <a:srgbClr val="BA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4">
            <a:extLst>
              <a:ext uri="{FF2B5EF4-FFF2-40B4-BE49-F238E27FC236}">
                <a16:creationId xmlns:a16="http://schemas.microsoft.com/office/drawing/2014/main" id="{9E6A817F-E230-29CF-B6E2-8B5A65AC0D8C}"/>
              </a:ext>
            </a:extLst>
          </p:cNvPr>
          <p:cNvSpPr txBox="1">
            <a:spLocks/>
          </p:cNvSpPr>
          <p:nvPr/>
        </p:nvSpPr>
        <p:spPr>
          <a:xfrm>
            <a:off x="2054130" y="1158954"/>
            <a:ext cx="1181231" cy="29672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50">
                <a:latin typeface="Trebuchet MS"/>
              </a:rPr>
              <a:t>Lululemon</a:t>
            </a:r>
          </a:p>
        </p:txBody>
      </p:sp>
      <p:sp>
        <p:nvSpPr>
          <p:cNvPr id="33" name="Text Placeholder 4">
            <a:extLst>
              <a:ext uri="{FF2B5EF4-FFF2-40B4-BE49-F238E27FC236}">
                <a16:creationId xmlns:a16="http://schemas.microsoft.com/office/drawing/2014/main" id="{99C1BF19-5D27-07D8-037C-2848E642B1E2}"/>
              </a:ext>
            </a:extLst>
          </p:cNvPr>
          <p:cNvSpPr txBox="1">
            <a:spLocks/>
          </p:cNvSpPr>
          <p:nvPr/>
        </p:nvSpPr>
        <p:spPr>
          <a:xfrm>
            <a:off x="3214448" y="1158954"/>
            <a:ext cx="1302458" cy="29672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50">
                <a:latin typeface="Trebuchet MS"/>
              </a:rPr>
              <a:t>Ralph Lauren</a:t>
            </a:r>
            <a:endParaRPr lang="en-US"/>
          </a:p>
        </p:txBody>
      </p:sp>
      <p:sp>
        <p:nvSpPr>
          <p:cNvPr id="34" name="Rectangle 33">
            <a:extLst>
              <a:ext uri="{FF2B5EF4-FFF2-40B4-BE49-F238E27FC236}">
                <a16:creationId xmlns:a16="http://schemas.microsoft.com/office/drawing/2014/main" id="{91C44FBE-E1B0-B226-C121-0006A472A473}"/>
              </a:ext>
            </a:extLst>
          </p:cNvPr>
          <p:cNvSpPr/>
          <p:nvPr/>
        </p:nvSpPr>
        <p:spPr>
          <a:xfrm>
            <a:off x="725698" y="1470735"/>
            <a:ext cx="1253243" cy="493376"/>
          </a:xfrm>
          <a:prstGeom prst="rect">
            <a:avLst/>
          </a:prstGeom>
          <a:solidFill>
            <a:schemeClr val="bg1"/>
          </a:solidFill>
          <a:ln>
            <a:solidFill>
              <a:srgbClr val="E6121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cs typeface="Arial"/>
            </a:endParaRPr>
          </a:p>
        </p:txBody>
      </p:sp>
      <p:sp>
        <p:nvSpPr>
          <p:cNvPr id="31" name="Rectangle 30">
            <a:extLst>
              <a:ext uri="{FF2B5EF4-FFF2-40B4-BE49-F238E27FC236}">
                <a16:creationId xmlns:a16="http://schemas.microsoft.com/office/drawing/2014/main" id="{9D64BD48-E74C-45FC-D687-013794BCC2B7}"/>
              </a:ext>
            </a:extLst>
          </p:cNvPr>
          <p:cNvSpPr/>
          <p:nvPr/>
        </p:nvSpPr>
        <p:spPr>
          <a:xfrm>
            <a:off x="725701" y="1470736"/>
            <a:ext cx="1253243" cy="493376"/>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latin typeface="Trebuchet MS" panose="020B0603020202020204" pitchFamily="34" charset="0"/>
                <a:cs typeface="Arial"/>
              </a:rPr>
              <a:t>Market Segment</a:t>
            </a:r>
          </a:p>
        </p:txBody>
      </p:sp>
      <p:sp>
        <p:nvSpPr>
          <p:cNvPr id="53" name="Rectangle 52">
            <a:extLst>
              <a:ext uri="{FF2B5EF4-FFF2-40B4-BE49-F238E27FC236}">
                <a16:creationId xmlns:a16="http://schemas.microsoft.com/office/drawing/2014/main" id="{B8BA80C0-E2EB-E122-DFDE-AF6178B80A1B}"/>
              </a:ext>
            </a:extLst>
          </p:cNvPr>
          <p:cNvSpPr/>
          <p:nvPr/>
        </p:nvSpPr>
        <p:spPr>
          <a:xfrm>
            <a:off x="725698" y="2086919"/>
            <a:ext cx="1253243" cy="493376"/>
          </a:xfrm>
          <a:prstGeom prst="rect">
            <a:avLst/>
          </a:prstGeom>
          <a:solidFill>
            <a:schemeClr val="bg1"/>
          </a:solidFill>
          <a:ln>
            <a:solidFill>
              <a:srgbClr val="E6121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cs typeface="Arial"/>
            </a:endParaRPr>
          </a:p>
        </p:txBody>
      </p:sp>
      <p:sp>
        <p:nvSpPr>
          <p:cNvPr id="54" name="Rectangle 53">
            <a:extLst>
              <a:ext uri="{FF2B5EF4-FFF2-40B4-BE49-F238E27FC236}">
                <a16:creationId xmlns:a16="http://schemas.microsoft.com/office/drawing/2014/main" id="{163A5E1A-F7FE-2D3F-35D5-1C3EB5296A5C}"/>
              </a:ext>
            </a:extLst>
          </p:cNvPr>
          <p:cNvSpPr/>
          <p:nvPr/>
        </p:nvSpPr>
        <p:spPr>
          <a:xfrm>
            <a:off x="725700" y="2086919"/>
            <a:ext cx="1253243" cy="493376"/>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latin typeface="Trebuchet MS" panose="020B0603020202020204" pitchFamily="34" charset="0"/>
                <a:cs typeface="Arial"/>
              </a:rPr>
              <a:t>Supply Chain</a:t>
            </a:r>
            <a:endParaRPr lang="en-US" b="1" dirty="0">
              <a:latin typeface="Trebuchet MS" panose="020B0603020202020204" pitchFamily="34" charset="0"/>
            </a:endParaRPr>
          </a:p>
        </p:txBody>
      </p:sp>
      <p:sp>
        <p:nvSpPr>
          <p:cNvPr id="57" name="Rectangle 56">
            <a:extLst>
              <a:ext uri="{FF2B5EF4-FFF2-40B4-BE49-F238E27FC236}">
                <a16:creationId xmlns:a16="http://schemas.microsoft.com/office/drawing/2014/main" id="{CEFD2CAE-ACDE-6CD1-DF01-48C1B6D69666}"/>
              </a:ext>
            </a:extLst>
          </p:cNvPr>
          <p:cNvSpPr/>
          <p:nvPr/>
        </p:nvSpPr>
        <p:spPr>
          <a:xfrm>
            <a:off x="725698" y="2721575"/>
            <a:ext cx="1253243" cy="493376"/>
          </a:xfrm>
          <a:prstGeom prst="rect">
            <a:avLst/>
          </a:prstGeom>
          <a:solidFill>
            <a:schemeClr val="bg1"/>
          </a:solidFill>
          <a:ln>
            <a:solidFill>
              <a:srgbClr val="E6121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cs typeface="Arial"/>
            </a:endParaRPr>
          </a:p>
        </p:txBody>
      </p:sp>
      <p:sp>
        <p:nvSpPr>
          <p:cNvPr id="58" name="Rectangle 57">
            <a:extLst>
              <a:ext uri="{FF2B5EF4-FFF2-40B4-BE49-F238E27FC236}">
                <a16:creationId xmlns:a16="http://schemas.microsoft.com/office/drawing/2014/main" id="{8F1EAABC-5EC2-2CCB-02D0-D7719A9EE405}"/>
              </a:ext>
            </a:extLst>
          </p:cNvPr>
          <p:cNvSpPr/>
          <p:nvPr/>
        </p:nvSpPr>
        <p:spPr>
          <a:xfrm>
            <a:off x="725699" y="2725937"/>
            <a:ext cx="1253243" cy="493376"/>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latin typeface="Trebuchet MS" panose="020B0603020202020204" pitchFamily="34" charset="0"/>
                <a:cs typeface="Arial"/>
              </a:rPr>
              <a:t>Sales by Region</a:t>
            </a:r>
            <a:endParaRPr lang="en-US" b="1" dirty="0">
              <a:latin typeface="Trebuchet MS" panose="020B0603020202020204" pitchFamily="34" charset="0"/>
            </a:endParaRPr>
          </a:p>
        </p:txBody>
      </p:sp>
      <p:sp>
        <p:nvSpPr>
          <p:cNvPr id="59" name="Rectangle 58">
            <a:extLst>
              <a:ext uri="{FF2B5EF4-FFF2-40B4-BE49-F238E27FC236}">
                <a16:creationId xmlns:a16="http://schemas.microsoft.com/office/drawing/2014/main" id="{F7B95C51-2BE2-A26D-DF81-082E1E3E12D3}"/>
              </a:ext>
            </a:extLst>
          </p:cNvPr>
          <p:cNvSpPr/>
          <p:nvPr/>
        </p:nvSpPr>
        <p:spPr>
          <a:xfrm>
            <a:off x="725698" y="3337757"/>
            <a:ext cx="1253243" cy="493376"/>
          </a:xfrm>
          <a:prstGeom prst="rect">
            <a:avLst/>
          </a:prstGeom>
          <a:solidFill>
            <a:schemeClr val="bg1"/>
          </a:solidFill>
          <a:ln>
            <a:solidFill>
              <a:srgbClr val="E6121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cs typeface="Arial"/>
            </a:endParaRPr>
          </a:p>
        </p:txBody>
      </p:sp>
      <p:sp>
        <p:nvSpPr>
          <p:cNvPr id="60" name="Rectangle 59">
            <a:extLst>
              <a:ext uri="{FF2B5EF4-FFF2-40B4-BE49-F238E27FC236}">
                <a16:creationId xmlns:a16="http://schemas.microsoft.com/office/drawing/2014/main" id="{AC07F5B8-EE9D-BF29-7791-18E74616888A}"/>
              </a:ext>
            </a:extLst>
          </p:cNvPr>
          <p:cNvSpPr/>
          <p:nvPr/>
        </p:nvSpPr>
        <p:spPr>
          <a:xfrm>
            <a:off x="725699" y="3337758"/>
            <a:ext cx="1253243" cy="493376"/>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latin typeface="Trebuchet MS" panose="020B0603020202020204" pitchFamily="34" charset="0"/>
                <a:cs typeface="Arial"/>
              </a:rPr>
              <a:t>SKU Quantity</a:t>
            </a:r>
            <a:endParaRPr lang="en-US" b="1">
              <a:latin typeface="Trebuchet MS" panose="020B0603020202020204" pitchFamily="34" charset="0"/>
            </a:endParaRPr>
          </a:p>
        </p:txBody>
      </p:sp>
      <p:sp>
        <p:nvSpPr>
          <p:cNvPr id="63" name="Rectangle 62">
            <a:extLst>
              <a:ext uri="{FF2B5EF4-FFF2-40B4-BE49-F238E27FC236}">
                <a16:creationId xmlns:a16="http://schemas.microsoft.com/office/drawing/2014/main" id="{D19ACE58-45F3-B085-A5CE-541DA1E56E9E}"/>
              </a:ext>
            </a:extLst>
          </p:cNvPr>
          <p:cNvSpPr/>
          <p:nvPr/>
        </p:nvSpPr>
        <p:spPr>
          <a:xfrm>
            <a:off x="716462" y="3963177"/>
            <a:ext cx="1253243" cy="493376"/>
          </a:xfrm>
          <a:prstGeom prst="rect">
            <a:avLst/>
          </a:prstGeom>
          <a:solidFill>
            <a:schemeClr val="bg1"/>
          </a:solidFill>
          <a:ln>
            <a:solidFill>
              <a:srgbClr val="E6121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cs typeface="Arial"/>
            </a:endParaRPr>
          </a:p>
        </p:txBody>
      </p:sp>
      <p:sp>
        <p:nvSpPr>
          <p:cNvPr id="70" name="Rectangle 69">
            <a:extLst>
              <a:ext uri="{FF2B5EF4-FFF2-40B4-BE49-F238E27FC236}">
                <a16:creationId xmlns:a16="http://schemas.microsoft.com/office/drawing/2014/main" id="{57C825D3-81C7-37DC-82FD-00829EBFCE94}"/>
              </a:ext>
            </a:extLst>
          </p:cNvPr>
          <p:cNvSpPr/>
          <p:nvPr/>
        </p:nvSpPr>
        <p:spPr>
          <a:xfrm>
            <a:off x="716463" y="3963177"/>
            <a:ext cx="1253243" cy="493376"/>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latin typeface="Trebuchet MS" panose="020B0603020202020204" pitchFamily="34" charset="0"/>
                <a:cs typeface="Arial"/>
              </a:rPr>
              <a:t>Product Differentiation </a:t>
            </a:r>
            <a:endParaRPr lang="en-US" b="1">
              <a:latin typeface="Trebuchet MS" panose="020B0603020202020204" pitchFamily="34" charset="0"/>
            </a:endParaRPr>
          </a:p>
        </p:txBody>
      </p:sp>
      <p:sp>
        <p:nvSpPr>
          <p:cNvPr id="72" name="Rectangle 71">
            <a:extLst>
              <a:ext uri="{FF2B5EF4-FFF2-40B4-BE49-F238E27FC236}">
                <a16:creationId xmlns:a16="http://schemas.microsoft.com/office/drawing/2014/main" id="{8F74E78F-505D-716A-4944-18C2A7F7C70E}"/>
              </a:ext>
            </a:extLst>
          </p:cNvPr>
          <p:cNvSpPr/>
          <p:nvPr/>
        </p:nvSpPr>
        <p:spPr>
          <a:xfrm>
            <a:off x="725698" y="4597834"/>
            <a:ext cx="1253243" cy="493376"/>
          </a:xfrm>
          <a:prstGeom prst="rect">
            <a:avLst/>
          </a:prstGeom>
          <a:solidFill>
            <a:schemeClr val="bg1"/>
          </a:solidFill>
          <a:ln>
            <a:solidFill>
              <a:srgbClr val="E6121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a:cs typeface="Arial"/>
            </a:endParaRPr>
          </a:p>
        </p:txBody>
      </p:sp>
      <p:sp>
        <p:nvSpPr>
          <p:cNvPr id="73" name="Rectangle 72">
            <a:extLst>
              <a:ext uri="{FF2B5EF4-FFF2-40B4-BE49-F238E27FC236}">
                <a16:creationId xmlns:a16="http://schemas.microsoft.com/office/drawing/2014/main" id="{84D81EC5-ABF4-AE61-5C57-7C595301E424}"/>
              </a:ext>
            </a:extLst>
          </p:cNvPr>
          <p:cNvSpPr/>
          <p:nvPr/>
        </p:nvSpPr>
        <p:spPr>
          <a:xfrm>
            <a:off x="725700" y="4597834"/>
            <a:ext cx="1253243" cy="493376"/>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latin typeface="Trebuchet MS" panose="020B0603020202020204" pitchFamily="34" charset="0"/>
                <a:cs typeface="Arial"/>
              </a:rPr>
              <a:t>In-store Experience</a:t>
            </a:r>
            <a:endParaRPr lang="en-US" b="1">
              <a:latin typeface="Trebuchet MS" panose="020B0603020202020204" pitchFamily="34" charset="0"/>
            </a:endParaRPr>
          </a:p>
        </p:txBody>
      </p:sp>
      <p:sp>
        <p:nvSpPr>
          <p:cNvPr id="76" name="Rectangle 75">
            <a:extLst>
              <a:ext uri="{FF2B5EF4-FFF2-40B4-BE49-F238E27FC236}">
                <a16:creationId xmlns:a16="http://schemas.microsoft.com/office/drawing/2014/main" id="{47A8C1C9-4740-510C-C974-46279FF51C72}"/>
              </a:ext>
            </a:extLst>
          </p:cNvPr>
          <p:cNvSpPr/>
          <p:nvPr/>
        </p:nvSpPr>
        <p:spPr>
          <a:xfrm>
            <a:off x="2206835" y="1476867"/>
            <a:ext cx="2163338" cy="505059"/>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latin typeface="Trebuchet MS" panose="020B0603020202020204" pitchFamily="34" charset="0"/>
                <a:cs typeface="Arial"/>
              </a:rPr>
              <a:t>Premium, Higher Quality</a:t>
            </a:r>
            <a:endParaRPr lang="en-US" b="1">
              <a:latin typeface="Trebuchet MS" panose="020B0603020202020204" pitchFamily="34" charset="0"/>
            </a:endParaRPr>
          </a:p>
        </p:txBody>
      </p:sp>
      <p:sp>
        <p:nvSpPr>
          <p:cNvPr id="92" name="Rectangle 91">
            <a:extLst>
              <a:ext uri="{FF2B5EF4-FFF2-40B4-BE49-F238E27FC236}">
                <a16:creationId xmlns:a16="http://schemas.microsoft.com/office/drawing/2014/main" id="{117EAADC-2101-2AF5-A3F1-8B92F88FA477}"/>
              </a:ext>
            </a:extLst>
          </p:cNvPr>
          <p:cNvSpPr/>
          <p:nvPr/>
        </p:nvSpPr>
        <p:spPr>
          <a:xfrm>
            <a:off x="2214155" y="2099518"/>
            <a:ext cx="999809" cy="486050"/>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latin typeface="Trebuchet MS" panose="020B0603020202020204" pitchFamily="34" charset="0"/>
                <a:cs typeface="Arial"/>
              </a:rPr>
              <a:t>Vertically Integrated</a:t>
            </a:r>
            <a:endParaRPr lang="en-US" b="1" dirty="0">
              <a:latin typeface="Trebuchet MS" panose="020B0603020202020204" pitchFamily="34" charset="0"/>
            </a:endParaRPr>
          </a:p>
        </p:txBody>
      </p:sp>
      <p:sp>
        <p:nvSpPr>
          <p:cNvPr id="93" name="Rectangle 92">
            <a:extLst>
              <a:ext uri="{FF2B5EF4-FFF2-40B4-BE49-F238E27FC236}">
                <a16:creationId xmlns:a16="http://schemas.microsoft.com/office/drawing/2014/main" id="{64F13103-E691-ACD5-13E4-3A38B7554FE2}"/>
              </a:ext>
            </a:extLst>
          </p:cNvPr>
          <p:cNvSpPr/>
          <p:nvPr/>
        </p:nvSpPr>
        <p:spPr>
          <a:xfrm>
            <a:off x="2214624" y="2731601"/>
            <a:ext cx="2159443" cy="493376"/>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latin typeface="Trebuchet MS" panose="020B0603020202020204" pitchFamily="34" charset="0"/>
                <a:cs typeface="Arial"/>
              </a:rPr>
              <a:t>North America stalling, International Continuing strong</a:t>
            </a:r>
          </a:p>
        </p:txBody>
      </p:sp>
      <p:sp>
        <p:nvSpPr>
          <p:cNvPr id="94" name="Rectangle 93">
            <a:extLst>
              <a:ext uri="{FF2B5EF4-FFF2-40B4-BE49-F238E27FC236}">
                <a16:creationId xmlns:a16="http://schemas.microsoft.com/office/drawing/2014/main" id="{7A9A713E-0597-47D0-8C33-1C357269D67F}"/>
              </a:ext>
            </a:extLst>
          </p:cNvPr>
          <p:cNvSpPr/>
          <p:nvPr/>
        </p:nvSpPr>
        <p:spPr>
          <a:xfrm>
            <a:off x="2213217" y="3332206"/>
            <a:ext cx="2156016" cy="516742"/>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latin typeface="Trebuchet MS" panose="020B0603020202020204" pitchFamily="34" charset="0"/>
                <a:cs typeface="Arial"/>
              </a:rPr>
              <a:t>Too many products, creating bloated inventory</a:t>
            </a:r>
          </a:p>
        </p:txBody>
      </p:sp>
      <p:sp>
        <p:nvSpPr>
          <p:cNvPr id="96" name="Rectangle 95">
            <a:extLst>
              <a:ext uri="{FF2B5EF4-FFF2-40B4-BE49-F238E27FC236}">
                <a16:creationId xmlns:a16="http://schemas.microsoft.com/office/drawing/2014/main" id="{CCCDC62A-A96D-C3FB-1A72-B9E914D17096}"/>
              </a:ext>
            </a:extLst>
          </p:cNvPr>
          <p:cNvSpPr/>
          <p:nvPr/>
        </p:nvSpPr>
        <p:spPr>
          <a:xfrm>
            <a:off x="2217110" y="3980991"/>
            <a:ext cx="2152122" cy="493376"/>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latin typeface="Trebuchet MS" panose="020B0603020202020204" pitchFamily="34" charset="0"/>
                <a:cs typeface="Arial"/>
              </a:rPr>
              <a:t>Products are too predictable </a:t>
            </a:r>
          </a:p>
        </p:txBody>
      </p:sp>
      <p:sp>
        <p:nvSpPr>
          <p:cNvPr id="97" name="Rectangle 96">
            <a:extLst>
              <a:ext uri="{FF2B5EF4-FFF2-40B4-BE49-F238E27FC236}">
                <a16:creationId xmlns:a16="http://schemas.microsoft.com/office/drawing/2014/main" id="{E2EA7CD3-56DE-20EE-50A8-8F2B6597F471}"/>
              </a:ext>
            </a:extLst>
          </p:cNvPr>
          <p:cNvSpPr/>
          <p:nvPr/>
        </p:nvSpPr>
        <p:spPr>
          <a:xfrm>
            <a:off x="2217111" y="4616373"/>
            <a:ext cx="2148228" cy="493376"/>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50" b="1" dirty="0">
                <a:latin typeface="Trebuchet MS" panose="020B0603020202020204" pitchFamily="34" charset="0"/>
                <a:cs typeface="Arial"/>
              </a:rPr>
              <a:t>Certain stores over-performing, lots underperforming</a:t>
            </a:r>
            <a:endParaRPr lang="en-US" sz="1200" b="1" dirty="0">
              <a:latin typeface="Trebuchet MS" panose="020B0603020202020204" pitchFamily="34" charset="0"/>
            </a:endParaRPr>
          </a:p>
        </p:txBody>
      </p:sp>
      <p:cxnSp>
        <p:nvCxnSpPr>
          <p:cNvPr id="98" name="Straight Arrow Connector 97">
            <a:extLst>
              <a:ext uri="{FF2B5EF4-FFF2-40B4-BE49-F238E27FC236}">
                <a16:creationId xmlns:a16="http://schemas.microsoft.com/office/drawing/2014/main" id="{57F61AA0-A192-6134-BC02-326BA1B9A331}"/>
              </a:ext>
            </a:extLst>
          </p:cNvPr>
          <p:cNvCxnSpPr/>
          <p:nvPr/>
        </p:nvCxnSpPr>
        <p:spPr>
          <a:xfrm flipV="1">
            <a:off x="1079335" y="1122060"/>
            <a:ext cx="2518522" cy="3945"/>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9" name="Text Placeholder 4">
            <a:extLst>
              <a:ext uri="{FF2B5EF4-FFF2-40B4-BE49-F238E27FC236}">
                <a16:creationId xmlns:a16="http://schemas.microsoft.com/office/drawing/2014/main" id="{739A0CC8-1809-46EC-9113-4ED17E1868AA}"/>
              </a:ext>
            </a:extLst>
          </p:cNvPr>
          <p:cNvSpPr txBox="1">
            <a:spLocks/>
          </p:cNvSpPr>
          <p:nvPr/>
        </p:nvSpPr>
        <p:spPr>
          <a:xfrm>
            <a:off x="1076195" y="847270"/>
            <a:ext cx="2523013" cy="27865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50">
                <a:latin typeface="Trebuchet MS"/>
              </a:rPr>
              <a:t>Pre-Turn Around Similarities</a:t>
            </a:r>
          </a:p>
        </p:txBody>
      </p:sp>
      <p:cxnSp>
        <p:nvCxnSpPr>
          <p:cNvPr id="5" name="Straight Arrow Connector 4">
            <a:extLst>
              <a:ext uri="{FF2B5EF4-FFF2-40B4-BE49-F238E27FC236}">
                <a16:creationId xmlns:a16="http://schemas.microsoft.com/office/drawing/2014/main" id="{26CB3AAC-F480-3F75-D4A7-928F3494B127}"/>
              </a:ext>
            </a:extLst>
          </p:cNvPr>
          <p:cNvCxnSpPr>
            <a:cxnSpLocks/>
          </p:cNvCxnSpPr>
          <p:nvPr/>
        </p:nvCxnSpPr>
        <p:spPr>
          <a:xfrm>
            <a:off x="4990706" y="1135242"/>
            <a:ext cx="3401749" cy="182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2D57336-385B-CB42-9F71-DCECF883AC22}"/>
              </a:ext>
            </a:extLst>
          </p:cNvPr>
          <p:cNvSpPr txBox="1">
            <a:spLocks/>
          </p:cNvSpPr>
          <p:nvPr/>
        </p:nvSpPr>
        <p:spPr>
          <a:xfrm>
            <a:off x="4537296" y="862281"/>
            <a:ext cx="4272147" cy="45183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50">
                <a:latin typeface="Trebuchet MS"/>
              </a:rPr>
              <a:t>Ralph Lauren Stock Re-Rate  </a:t>
            </a:r>
            <a:endParaRPr lang="en-US"/>
          </a:p>
        </p:txBody>
      </p:sp>
      <p:sp>
        <p:nvSpPr>
          <p:cNvPr id="9" name="Text Placeholder 4">
            <a:extLst>
              <a:ext uri="{FF2B5EF4-FFF2-40B4-BE49-F238E27FC236}">
                <a16:creationId xmlns:a16="http://schemas.microsoft.com/office/drawing/2014/main" id="{B7618336-5D15-43E1-C7C0-8BCFC169917F}"/>
              </a:ext>
            </a:extLst>
          </p:cNvPr>
          <p:cNvSpPr txBox="1">
            <a:spLocks/>
          </p:cNvSpPr>
          <p:nvPr/>
        </p:nvSpPr>
        <p:spPr>
          <a:xfrm>
            <a:off x="4855171" y="3070735"/>
            <a:ext cx="3890352" cy="790008"/>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Ralph Lauren’s downturn initially looked structural, but it was largely an execution problem driven by inventory/SKU bloat, heavier discounting, and margin pressure in its core market. After a multi-year drawdown, RL launched its “Way Forward” plan alongside a leadership transition that restored urgency and accountability.</a:t>
            </a:r>
            <a:endParaRPr lang="en-US"/>
          </a:p>
          <a:p>
            <a:pPr marL="171450" indent="-171450" algn="ctr">
              <a:buFont typeface="Wingdings"/>
              <a:buChar char="Ø"/>
            </a:pPr>
            <a:endParaRPr lang="en-US" sz="900">
              <a:latin typeface="Trebuchet MS"/>
            </a:endParaRPr>
          </a:p>
          <a:p>
            <a:pPr algn="ctr"/>
            <a:endParaRPr lang="en-US" sz="900" dirty="0">
              <a:latin typeface="Trebuchet MS"/>
            </a:endParaRPr>
          </a:p>
          <a:p>
            <a:pPr algn="ctr"/>
            <a:endParaRPr lang="en-US" sz="900">
              <a:latin typeface="Trebuchet MS"/>
            </a:endParaRPr>
          </a:p>
        </p:txBody>
      </p:sp>
      <p:cxnSp>
        <p:nvCxnSpPr>
          <p:cNvPr id="11" name="Straight Arrow Connector 10">
            <a:extLst>
              <a:ext uri="{FF2B5EF4-FFF2-40B4-BE49-F238E27FC236}">
                <a16:creationId xmlns:a16="http://schemas.microsoft.com/office/drawing/2014/main" id="{CEAC6F47-9560-1B67-2DCA-D23C13EFEDA1}"/>
              </a:ext>
            </a:extLst>
          </p:cNvPr>
          <p:cNvCxnSpPr>
            <a:cxnSpLocks/>
          </p:cNvCxnSpPr>
          <p:nvPr/>
        </p:nvCxnSpPr>
        <p:spPr>
          <a:xfrm flipH="1">
            <a:off x="6449357" y="1591418"/>
            <a:ext cx="31181" cy="1038826"/>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3A484C5-92C1-5407-20C7-86A1209901EF}"/>
              </a:ext>
            </a:extLst>
          </p:cNvPr>
          <p:cNvSpPr txBox="1"/>
          <p:nvPr/>
        </p:nvSpPr>
        <p:spPr>
          <a:xfrm>
            <a:off x="5798935" y="1432529"/>
            <a:ext cx="1547712"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Trebuchet MS"/>
                <a:cs typeface="Segoe UI"/>
              </a:rPr>
              <a:t>New </a:t>
            </a:r>
            <a:r>
              <a:rPr lang="en-US" sz="900">
                <a:latin typeface="Trebuchet MS"/>
                <a:cs typeface="Segoe UI"/>
              </a:rPr>
              <a:t>Leadership Group</a:t>
            </a:r>
            <a:endParaRPr lang="en-US" dirty="0"/>
          </a:p>
          <a:p>
            <a:pPr algn="ctr"/>
            <a:endParaRPr lang="en-US"/>
          </a:p>
        </p:txBody>
      </p:sp>
      <p:sp>
        <p:nvSpPr>
          <p:cNvPr id="14" name="Rectangle 13">
            <a:extLst>
              <a:ext uri="{FF2B5EF4-FFF2-40B4-BE49-F238E27FC236}">
                <a16:creationId xmlns:a16="http://schemas.microsoft.com/office/drawing/2014/main" id="{95AEE05A-3CA8-164C-C447-69BD8AE48605}"/>
              </a:ext>
            </a:extLst>
          </p:cNvPr>
          <p:cNvSpPr/>
          <p:nvPr/>
        </p:nvSpPr>
        <p:spPr>
          <a:xfrm rot="1080000">
            <a:off x="5407514" y="1999149"/>
            <a:ext cx="1001002" cy="363107"/>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C40CF48-40E2-D64D-3537-F331DF3C524E}"/>
              </a:ext>
            </a:extLst>
          </p:cNvPr>
          <p:cNvCxnSpPr/>
          <p:nvPr/>
        </p:nvCxnSpPr>
        <p:spPr>
          <a:xfrm flipV="1">
            <a:off x="7085154" y="1291868"/>
            <a:ext cx="1695455" cy="586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A575C99-BBEA-1DB5-89F0-BA907DFC8CF6}"/>
              </a:ext>
            </a:extLst>
          </p:cNvPr>
          <p:cNvSpPr txBox="1"/>
          <p:nvPr/>
        </p:nvSpPr>
        <p:spPr>
          <a:xfrm rot="20460000">
            <a:off x="7110869" y="1432530"/>
            <a:ext cx="1547712"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Trebuchet MS"/>
                <a:cs typeface="Segoe UI"/>
              </a:rPr>
              <a:t>&gt;400% Rally (&gt;20% CAGR)</a:t>
            </a:r>
            <a:endParaRPr lang="en-US"/>
          </a:p>
          <a:p>
            <a:pPr algn="ctr"/>
            <a:endParaRPr lang="en-US"/>
          </a:p>
        </p:txBody>
      </p:sp>
      <p:cxnSp>
        <p:nvCxnSpPr>
          <p:cNvPr id="25" name="Straight Arrow Connector 24">
            <a:extLst>
              <a:ext uri="{FF2B5EF4-FFF2-40B4-BE49-F238E27FC236}">
                <a16:creationId xmlns:a16="http://schemas.microsoft.com/office/drawing/2014/main" id="{91E88F7E-B7B0-C8D2-9657-6F6582F3A15C}"/>
              </a:ext>
            </a:extLst>
          </p:cNvPr>
          <p:cNvCxnSpPr>
            <a:cxnSpLocks/>
          </p:cNvCxnSpPr>
          <p:nvPr/>
        </p:nvCxnSpPr>
        <p:spPr>
          <a:xfrm>
            <a:off x="5453012" y="1804197"/>
            <a:ext cx="1024250" cy="307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Isosceles Triangle 26">
            <a:extLst>
              <a:ext uri="{FF2B5EF4-FFF2-40B4-BE49-F238E27FC236}">
                <a16:creationId xmlns:a16="http://schemas.microsoft.com/office/drawing/2014/main" id="{763B311E-6BCE-909A-E984-1B868CC89EB6}"/>
              </a:ext>
            </a:extLst>
          </p:cNvPr>
          <p:cNvSpPr/>
          <p:nvPr/>
        </p:nvSpPr>
        <p:spPr>
          <a:xfrm rot="10800000">
            <a:off x="4827953" y="4766723"/>
            <a:ext cx="4047704" cy="250842"/>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1788C92-00E3-F815-FE6A-360E5563ACA9}"/>
              </a:ext>
            </a:extLst>
          </p:cNvPr>
          <p:cNvSpPr/>
          <p:nvPr/>
        </p:nvSpPr>
        <p:spPr>
          <a:xfrm>
            <a:off x="4901759" y="5091653"/>
            <a:ext cx="3972302" cy="424008"/>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solidFill>
                  <a:schemeClr val="tx1"/>
                </a:solidFill>
                <a:latin typeface="Trebuchet MS"/>
                <a:ea typeface="+mn-lt"/>
                <a:cs typeface="+mn-lt"/>
              </a:rPr>
              <a:t>Elliott’s recent stake in Starbucks preceded a CEO transition and accelerated an execution reset (NASDAQ: SBUX; investment in 2024) very similar to Ralph Laurens</a:t>
            </a:r>
            <a:endParaRPr lang="en-US" sz="900" dirty="0">
              <a:solidFill>
                <a:schemeClr val="tx1"/>
              </a:solidFill>
              <a:latin typeface="Trebuchet MS"/>
              <a:ea typeface="+mn-lt"/>
              <a:cs typeface="Arial"/>
            </a:endParaRPr>
          </a:p>
        </p:txBody>
      </p:sp>
      <p:sp>
        <p:nvSpPr>
          <p:cNvPr id="30" name="Rectangle 29">
            <a:extLst>
              <a:ext uri="{FF2B5EF4-FFF2-40B4-BE49-F238E27FC236}">
                <a16:creationId xmlns:a16="http://schemas.microsoft.com/office/drawing/2014/main" id="{18EACCB0-BFF6-8150-FA06-5D98098D7E7A}"/>
              </a:ext>
            </a:extLst>
          </p:cNvPr>
          <p:cNvSpPr/>
          <p:nvPr/>
        </p:nvSpPr>
        <p:spPr>
          <a:xfrm>
            <a:off x="211200" y="5625598"/>
            <a:ext cx="8710747" cy="504315"/>
          </a:xfrm>
          <a:prstGeom prst="rect">
            <a:avLst/>
          </a:prstGeom>
          <a:solidFill>
            <a:srgbClr val="C00000"/>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bg1"/>
                </a:solidFill>
                <a:latin typeface="Trebuchet MS"/>
                <a:ea typeface="+mn-lt"/>
                <a:cs typeface="+mn-lt"/>
              </a:rPr>
              <a:t>Ralph Lauren’s “Way Forward” turnaround shows that when a premium brand pairs leadership change with disciplined execution on inventory, assortment, and distribution, performance can re-accelerate, and the stock can re-rate.</a:t>
            </a:r>
            <a:endParaRPr lang="en-US" sz="1200" b="1" dirty="0">
              <a:solidFill>
                <a:schemeClr val="bg1"/>
              </a:solidFill>
              <a:latin typeface="Trebuchet MS"/>
            </a:endParaRPr>
          </a:p>
        </p:txBody>
      </p:sp>
      <p:sp>
        <p:nvSpPr>
          <p:cNvPr id="35" name="Rectangle 34">
            <a:extLst>
              <a:ext uri="{FF2B5EF4-FFF2-40B4-BE49-F238E27FC236}">
                <a16:creationId xmlns:a16="http://schemas.microsoft.com/office/drawing/2014/main" id="{80E785E0-DE0C-51FB-929E-8B2AE4C9B63F}"/>
              </a:ext>
            </a:extLst>
          </p:cNvPr>
          <p:cNvSpPr/>
          <p:nvPr/>
        </p:nvSpPr>
        <p:spPr>
          <a:xfrm rot="20460000">
            <a:off x="6507375" y="1735046"/>
            <a:ext cx="2602328" cy="487913"/>
          </a:xfrm>
          <a:prstGeom prst="rect">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7BBECEE-4B7F-A7CE-D571-B16407F9A8BF}"/>
              </a:ext>
            </a:extLst>
          </p:cNvPr>
          <p:cNvSpPr/>
          <p:nvPr/>
        </p:nvSpPr>
        <p:spPr>
          <a:xfrm>
            <a:off x="5849617" y="1424167"/>
            <a:ext cx="1231039" cy="233711"/>
          </a:xfrm>
          <a:prstGeom prst="rect">
            <a:avLst/>
          </a:prstGeom>
          <a:noFill/>
          <a:ln>
            <a:solidFill>
              <a:schemeClr val="accent3">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9F8833D7-088C-7FD2-345E-F4DE079B15C6}"/>
              </a:ext>
            </a:extLst>
          </p:cNvPr>
          <p:cNvSpPr txBox="1">
            <a:spLocks/>
          </p:cNvSpPr>
          <p:nvPr/>
        </p:nvSpPr>
        <p:spPr>
          <a:xfrm>
            <a:off x="4661400" y="3851125"/>
            <a:ext cx="1610766" cy="76341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b="1" i="1">
                <a:latin typeface="Trebuchet MS"/>
              </a:rPr>
              <a:t>Set-Up:</a:t>
            </a:r>
          </a:p>
          <a:p>
            <a:pPr algn="ctr"/>
            <a:r>
              <a:rPr lang="en-US" sz="900" i="1">
                <a:latin typeface="Trebuchet MS"/>
              </a:rPr>
              <a:t>Premium brand faced inventory overstock, rising competition, and declining margins that pressured investor confidence.</a:t>
            </a:r>
            <a:endParaRPr lang="en-US"/>
          </a:p>
        </p:txBody>
      </p:sp>
      <p:sp>
        <p:nvSpPr>
          <p:cNvPr id="19" name="Text Placeholder 4">
            <a:extLst>
              <a:ext uri="{FF2B5EF4-FFF2-40B4-BE49-F238E27FC236}">
                <a16:creationId xmlns:a16="http://schemas.microsoft.com/office/drawing/2014/main" id="{7FDA13EA-52E1-BB88-D997-9ABF118300EE}"/>
              </a:ext>
            </a:extLst>
          </p:cNvPr>
          <p:cNvSpPr txBox="1">
            <a:spLocks/>
          </p:cNvSpPr>
          <p:nvPr/>
        </p:nvSpPr>
        <p:spPr>
          <a:xfrm>
            <a:off x="6192442" y="3864532"/>
            <a:ext cx="1610766" cy="76341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b="1" i="1">
                <a:latin typeface="Trebuchet MS"/>
              </a:rPr>
              <a:t>Catalyst:</a:t>
            </a:r>
          </a:p>
          <a:p>
            <a:pPr algn="ctr"/>
            <a:r>
              <a:rPr lang="en-US" sz="900" i="1">
                <a:latin typeface="Trebuchet MS"/>
              </a:rPr>
              <a:t>“Way Forward” plan plus CEO transition created a clear reset moment with measurable operating targets.</a:t>
            </a:r>
            <a:endParaRPr lang="en-US"/>
          </a:p>
        </p:txBody>
      </p:sp>
      <p:sp>
        <p:nvSpPr>
          <p:cNvPr id="21" name="Text Placeholder 4">
            <a:extLst>
              <a:ext uri="{FF2B5EF4-FFF2-40B4-BE49-F238E27FC236}">
                <a16:creationId xmlns:a16="http://schemas.microsoft.com/office/drawing/2014/main" id="{A82B66C1-DBAC-F93B-7DA3-17514EC8F172}"/>
              </a:ext>
            </a:extLst>
          </p:cNvPr>
          <p:cNvSpPr txBox="1">
            <a:spLocks/>
          </p:cNvSpPr>
          <p:nvPr/>
        </p:nvSpPr>
        <p:spPr>
          <a:xfrm>
            <a:off x="7581768" y="3862386"/>
            <a:ext cx="1610766" cy="76341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b="1" i="1">
                <a:latin typeface="Trebuchet MS"/>
              </a:rPr>
              <a:t>Outcome:</a:t>
            </a:r>
          </a:p>
          <a:p>
            <a:pPr algn="ctr"/>
            <a:r>
              <a:rPr lang="en-US" sz="900">
                <a:latin typeface="Trebuchet MS"/>
              </a:rPr>
              <a:t>Inventory discipline, improved full-price mix, and faster supply chain execution drove margin recovery + stock re-rate.</a:t>
            </a:r>
            <a:endParaRPr lang="en-US">
              <a:latin typeface="Trebuchet MS"/>
            </a:endParaRPr>
          </a:p>
        </p:txBody>
      </p:sp>
      <p:sp>
        <p:nvSpPr>
          <p:cNvPr id="22" name="Rectangle 21">
            <a:extLst>
              <a:ext uri="{FF2B5EF4-FFF2-40B4-BE49-F238E27FC236}">
                <a16:creationId xmlns:a16="http://schemas.microsoft.com/office/drawing/2014/main" id="{2413BD24-CEFA-D0F5-CB6C-3A40F251CFC9}"/>
              </a:ext>
            </a:extLst>
          </p:cNvPr>
          <p:cNvSpPr/>
          <p:nvPr/>
        </p:nvSpPr>
        <p:spPr>
          <a:xfrm>
            <a:off x="3364283" y="2099517"/>
            <a:ext cx="999809" cy="486050"/>
          </a:xfrm>
          <a:prstGeom prst="rect">
            <a:avLst/>
          </a:prstGeom>
          <a:solidFill>
            <a:srgbClr val="FF4C38">
              <a:alpha val="44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latin typeface="Trebuchet MS"/>
                <a:cs typeface="Arial"/>
              </a:rPr>
              <a:t>Wholesale Oriented</a:t>
            </a:r>
          </a:p>
        </p:txBody>
      </p:sp>
    </p:spTree>
    <p:extLst>
      <p:ext uri="{BB962C8B-B14F-4D97-AF65-F5344CB8AC3E}">
        <p14:creationId xmlns:p14="http://schemas.microsoft.com/office/powerpoint/2010/main" val="3140922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EE5A9-57A7-E8C5-5108-A498D22E4E53}"/>
              </a:ext>
            </a:extLst>
          </p:cNvPr>
          <p:cNvSpPr>
            <a:spLocks noGrp="1"/>
          </p:cNvSpPr>
          <p:nvPr>
            <p:ph type="title"/>
          </p:nvPr>
        </p:nvSpPr>
        <p:spPr/>
        <p:txBody>
          <a:bodyPr/>
          <a:lstStyle/>
          <a:p>
            <a:r>
              <a:rPr lang="en-US" sz="2000" dirty="0">
                <a:latin typeface="Trebuchet MS" panose="020B0603020202020204" pitchFamily="34" charset="0"/>
              </a:rPr>
              <a:t>Thesis II: International and Men's Expansion Drive Next Leg of Growth</a:t>
            </a:r>
          </a:p>
        </p:txBody>
      </p:sp>
      <p:sp>
        <p:nvSpPr>
          <p:cNvPr id="3" name="Text Placeholder 2">
            <a:extLst>
              <a:ext uri="{FF2B5EF4-FFF2-40B4-BE49-F238E27FC236}">
                <a16:creationId xmlns:a16="http://schemas.microsoft.com/office/drawing/2014/main" id="{B7FF0496-ED46-7CA9-1B10-3213A194275A}"/>
              </a:ext>
            </a:extLst>
          </p:cNvPr>
          <p:cNvSpPr>
            <a:spLocks noGrp="1"/>
          </p:cNvSpPr>
          <p:nvPr>
            <p:ph type="body" idx="7"/>
          </p:nvPr>
        </p:nvSpPr>
        <p:spPr/>
        <p:txBody>
          <a:bodyPr/>
          <a:lstStyle/>
          <a:p>
            <a:r>
              <a:rPr lang="en-US" sz="1400" i="1" dirty="0">
                <a:latin typeface="Trebuchet MS" panose="020B0603020202020204" pitchFamily="34" charset="0"/>
              </a:rPr>
              <a:t>Lululemon enters markets after demand exists, not to create it</a:t>
            </a:r>
          </a:p>
        </p:txBody>
      </p:sp>
      <p:sp>
        <p:nvSpPr>
          <p:cNvPr id="6" name="Text Placeholder 5">
            <a:extLst>
              <a:ext uri="{FF2B5EF4-FFF2-40B4-BE49-F238E27FC236}">
                <a16:creationId xmlns:a16="http://schemas.microsoft.com/office/drawing/2014/main" id="{1F8D2F32-7A60-CB16-F8FF-7F666BBB383C}"/>
              </a:ext>
            </a:extLst>
          </p:cNvPr>
          <p:cNvSpPr>
            <a:spLocks noGrp="1"/>
          </p:cNvSpPr>
          <p:nvPr>
            <p:ph type="body" sz="quarter" idx="24"/>
          </p:nvPr>
        </p:nvSpPr>
        <p:spPr/>
        <p:txBody>
          <a:bodyPr lIns="91440" tIns="45720" rIns="91440" bIns="45720" anchor="t"/>
          <a:lstStyle/>
          <a:p>
            <a:r>
              <a:rPr lang="en-US" dirty="0">
                <a:latin typeface="Trebuchet MS" panose="020B0603020202020204" pitchFamily="34" charset="0"/>
              </a:rPr>
              <a:t>Fantastic Four | SCMC 2025 - Round 1</a:t>
            </a:r>
          </a:p>
        </p:txBody>
      </p:sp>
      <p:sp>
        <p:nvSpPr>
          <p:cNvPr id="7" name="Slide Number Placeholder 6">
            <a:extLst>
              <a:ext uri="{FF2B5EF4-FFF2-40B4-BE49-F238E27FC236}">
                <a16:creationId xmlns:a16="http://schemas.microsoft.com/office/drawing/2014/main" id="{BEDDA547-34DF-39CF-A756-4477538D8D0A}"/>
              </a:ext>
            </a:extLst>
          </p:cNvPr>
          <p:cNvSpPr>
            <a:spLocks noGrp="1"/>
          </p:cNvSpPr>
          <p:nvPr>
            <p:ph type="sldNum" idx="12"/>
          </p:nvPr>
        </p:nvSpPr>
        <p:spPr/>
        <p:txBody>
          <a:bodyPr/>
          <a:lstStyle/>
          <a:p>
            <a:fld id="{0D61B5D7-6FEB-49B8-9528-EE5550EB872C}" type="slidenum">
              <a:rPr lang="en-CA" smtClean="0"/>
              <a:pPr/>
              <a:t>11</a:t>
            </a:fld>
            <a:endParaRPr lang="en-CA" sz="800">
              <a:solidFill>
                <a:schemeClr val="tx1"/>
              </a:solidFill>
            </a:endParaRPr>
          </a:p>
        </p:txBody>
      </p:sp>
      <p:sp>
        <p:nvSpPr>
          <p:cNvPr id="8" name="Text Placeholder 7">
            <a:extLst>
              <a:ext uri="{FF2B5EF4-FFF2-40B4-BE49-F238E27FC236}">
                <a16:creationId xmlns:a16="http://schemas.microsoft.com/office/drawing/2014/main" id="{020F3999-0688-C24D-F86A-F95F734B7149}"/>
              </a:ext>
            </a:extLst>
          </p:cNvPr>
          <p:cNvSpPr>
            <a:spLocks noGrp="1"/>
          </p:cNvSpPr>
          <p:nvPr>
            <p:ph type="body" idx="4"/>
          </p:nvPr>
        </p:nvSpPr>
        <p:spPr>
          <a:xfrm>
            <a:off x="296751" y="1322806"/>
            <a:ext cx="4210050" cy="217221"/>
          </a:xfrm>
        </p:spPr>
        <p:txBody>
          <a:bodyPr/>
          <a:lstStyle/>
          <a:p>
            <a:r>
              <a:rPr lang="en-US" dirty="0"/>
              <a:t>Why China has been a Successful Market?</a:t>
            </a:r>
          </a:p>
        </p:txBody>
      </p:sp>
      <p:sp>
        <p:nvSpPr>
          <p:cNvPr id="9" name="Text Placeholder 8">
            <a:extLst>
              <a:ext uri="{FF2B5EF4-FFF2-40B4-BE49-F238E27FC236}">
                <a16:creationId xmlns:a16="http://schemas.microsoft.com/office/drawing/2014/main" id="{B4DC32CA-E8A2-765B-BB91-85620705CB20}"/>
              </a:ext>
            </a:extLst>
          </p:cNvPr>
          <p:cNvSpPr>
            <a:spLocks noGrp="1"/>
          </p:cNvSpPr>
          <p:nvPr>
            <p:ph type="body" idx="6"/>
          </p:nvPr>
        </p:nvSpPr>
        <p:spPr>
          <a:solidFill>
            <a:srgbClr val="D71936"/>
          </a:solidFill>
        </p:spPr>
        <p:txBody>
          <a:bodyPr/>
          <a:lstStyle/>
          <a:p>
            <a:r>
              <a:rPr lang="en-US" i="0" dirty="0">
                <a:latin typeface="Trebuchet MS" panose="020B0603020202020204" pitchFamily="34" charset="0"/>
              </a:rPr>
              <a:t>China as the Blueprint for Global Scaling</a:t>
            </a:r>
          </a:p>
        </p:txBody>
      </p:sp>
      <p:sp>
        <p:nvSpPr>
          <p:cNvPr id="12" name="Text Placeholder 11">
            <a:extLst>
              <a:ext uri="{FF2B5EF4-FFF2-40B4-BE49-F238E27FC236}">
                <a16:creationId xmlns:a16="http://schemas.microsoft.com/office/drawing/2014/main" id="{D9B1C5CC-1EEF-6DC4-2353-DA78C3B496F6}"/>
              </a:ext>
            </a:extLst>
          </p:cNvPr>
          <p:cNvSpPr>
            <a:spLocks noGrp="1"/>
          </p:cNvSpPr>
          <p:nvPr>
            <p:ph type="body" idx="21"/>
          </p:nvPr>
        </p:nvSpPr>
        <p:spPr>
          <a:xfrm>
            <a:off x="296751" y="1540027"/>
            <a:ext cx="4695082" cy="2193431"/>
          </a:xfrm>
        </p:spPr>
        <p:txBody>
          <a:bodyPr/>
          <a:lstStyle/>
          <a:p>
            <a:r>
              <a:rPr lang="en-US" sz="1000" dirty="0">
                <a:latin typeface="Trebuchet MS" panose="020B0603020202020204" pitchFamily="34" charset="0"/>
              </a:rPr>
              <a:t>Lululemon’s China entry followed deliberate steps refined over prior international expansions (Australia, UK, select Asia)</a:t>
            </a:r>
          </a:p>
          <a:p>
            <a:r>
              <a:rPr lang="en-US" sz="1000" dirty="0">
                <a:latin typeface="Trebuchet MS" panose="020B0603020202020204" pitchFamily="34" charset="0"/>
              </a:rPr>
              <a:t>Management prioritized brand education and building community through in-store events early, allowing consumer perception to align with Lululemon’s premium pricing first before aggressive growth, creating demand-driven scarcity</a:t>
            </a:r>
          </a:p>
          <a:p>
            <a:r>
              <a:rPr lang="en-US" sz="1000" dirty="0">
                <a:latin typeface="Trebuchet MS" panose="020B0603020202020204" pitchFamily="34" charset="0"/>
              </a:rPr>
              <a:t>Store rollout strategy avoided rapid national saturation, instead concentrating on high-density urban clusters, reducing the risk of cannibalization and improving store-level economics</a:t>
            </a:r>
          </a:p>
          <a:p>
            <a:r>
              <a:rPr lang="en-US" sz="1000" dirty="0">
                <a:latin typeface="Trebuchet MS" panose="020B0603020202020204" pitchFamily="34" charset="0"/>
              </a:rPr>
              <a:t>The Chinese market proved that pricing power can be preserved, achieving comparable margins despite higher price points compared to local competitors</a:t>
            </a:r>
          </a:p>
        </p:txBody>
      </p:sp>
      <p:pic>
        <p:nvPicPr>
          <p:cNvPr id="47" name="Picture 46">
            <a:extLst>
              <a:ext uri="{FF2B5EF4-FFF2-40B4-BE49-F238E27FC236}">
                <a16:creationId xmlns:a16="http://schemas.microsoft.com/office/drawing/2014/main" id="{8819E9E0-2DA9-E998-015A-1B952F028B4E}"/>
              </a:ext>
            </a:extLst>
          </p:cNvPr>
          <p:cNvPicPr>
            <a:picLocks noChangeAspect="1"/>
          </p:cNvPicPr>
          <p:nvPr/>
        </p:nvPicPr>
        <p:blipFill>
          <a:blip r:embed="rId2"/>
          <a:stretch>
            <a:fillRect/>
          </a:stretch>
        </p:blipFill>
        <p:spPr>
          <a:xfrm>
            <a:off x="463181" y="3508715"/>
            <a:ext cx="3740513" cy="2692588"/>
          </a:xfrm>
          <a:prstGeom prst="rect">
            <a:avLst/>
          </a:prstGeom>
        </p:spPr>
      </p:pic>
      <p:sp>
        <p:nvSpPr>
          <p:cNvPr id="4" name="Rectangle: Rounded Corners 3">
            <a:extLst>
              <a:ext uri="{FF2B5EF4-FFF2-40B4-BE49-F238E27FC236}">
                <a16:creationId xmlns:a16="http://schemas.microsoft.com/office/drawing/2014/main" id="{D432E0F5-65CD-6562-3439-A6334E954685}"/>
              </a:ext>
            </a:extLst>
          </p:cNvPr>
          <p:cNvSpPr/>
          <p:nvPr/>
        </p:nvSpPr>
        <p:spPr>
          <a:xfrm>
            <a:off x="6893380" y="1402649"/>
            <a:ext cx="1020028" cy="615856"/>
          </a:xfrm>
          <a:prstGeom prst="roundRect">
            <a:avLst/>
          </a:prstGeom>
          <a:solidFill>
            <a:schemeClr val="bg1">
              <a:lumMod val="95000"/>
            </a:schemeClr>
          </a:soli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latin typeface="Trebuchet MS" panose="020B0603020202020204" pitchFamily="34" charset="0"/>
              </a:rPr>
              <a:t>Digital-First Demand Validation</a:t>
            </a:r>
          </a:p>
        </p:txBody>
      </p:sp>
      <p:sp>
        <p:nvSpPr>
          <p:cNvPr id="5" name="Rectangle: Rounded Corners 4">
            <a:extLst>
              <a:ext uri="{FF2B5EF4-FFF2-40B4-BE49-F238E27FC236}">
                <a16:creationId xmlns:a16="http://schemas.microsoft.com/office/drawing/2014/main" id="{40209A78-2E3B-900E-63A0-230F9B65FB53}"/>
              </a:ext>
            </a:extLst>
          </p:cNvPr>
          <p:cNvSpPr/>
          <p:nvPr/>
        </p:nvSpPr>
        <p:spPr>
          <a:xfrm>
            <a:off x="7757615" y="2497426"/>
            <a:ext cx="1296181" cy="615856"/>
          </a:xfrm>
          <a:prstGeom prst="roundRect">
            <a:avLst/>
          </a:prstGeom>
          <a:solidFill>
            <a:schemeClr val="bg1">
              <a:lumMod val="85000"/>
            </a:schemeClr>
          </a:soli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latin typeface="Trebuchet MS" panose="020B0603020202020204" pitchFamily="34" charset="0"/>
              </a:rPr>
              <a:t>Flagship-Led Brand Anchoring</a:t>
            </a:r>
          </a:p>
        </p:txBody>
      </p:sp>
      <p:sp>
        <p:nvSpPr>
          <p:cNvPr id="10" name="Rectangle: Rounded Corners 9">
            <a:extLst>
              <a:ext uri="{FF2B5EF4-FFF2-40B4-BE49-F238E27FC236}">
                <a16:creationId xmlns:a16="http://schemas.microsoft.com/office/drawing/2014/main" id="{12BECFBD-CB41-4500-C9AC-B007328F3C7B}"/>
              </a:ext>
            </a:extLst>
          </p:cNvPr>
          <p:cNvSpPr/>
          <p:nvPr/>
        </p:nvSpPr>
        <p:spPr>
          <a:xfrm>
            <a:off x="5717245" y="2513652"/>
            <a:ext cx="1296181" cy="615856"/>
          </a:xfrm>
          <a:prstGeom prst="roundRect">
            <a:avLst/>
          </a:prstGeom>
          <a:solidFill>
            <a:schemeClr val="bg1">
              <a:lumMod val="75000"/>
            </a:schemeClr>
          </a:solid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dirty="0">
                <a:solidFill>
                  <a:schemeClr val="tx1"/>
                </a:solidFill>
                <a:latin typeface="Trebuchet MS" panose="020B0603020202020204" pitchFamily="34" charset="0"/>
              </a:rPr>
              <a:t>Density Unlocks Operating Leverage</a:t>
            </a:r>
          </a:p>
        </p:txBody>
      </p:sp>
      <p:pic>
        <p:nvPicPr>
          <p:cNvPr id="16" name="Picture Placeholder 15" descr="A white letter in a red circle&#10;&#10;AI-generated content may be incorrect.">
            <a:extLst>
              <a:ext uri="{FF2B5EF4-FFF2-40B4-BE49-F238E27FC236}">
                <a16:creationId xmlns:a16="http://schemas.microsoft.com/office/drawing/2014/main" id="{5B315492-41CA-C32A-E665-6983522D4FA3}"/>
              </a:ext>
            </a:extLst>
          </p:cNvPr>
          <p:cNvPicPr>
            <a:picLocks noChangeAspect="1"/>
          </p:cNvPicPr>
          <p:nvPr/>
        </p:nvPicPr>
        <p:blipFill>
          <a:blip r:embed="rId3">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17" name="Text Placeholder 2">
            <a:extLst>
              <a:ext uri="{FF2B5EF4-FFF2-40B4-BE49-F238E27FC236}">
                <a16:creationId xmlns:a16="http://schemas.microsoft.com/office/drawing/2014/main" id="{2052E1DB-4EA0-4D10-B476-5D9D69984E76}"/>
              </a:ext>
            </a:extLst>
          </p:cNvPr>
          <p:cNvSpPr txBox="1">
            <a:spLocks/>
          </p:cNvSpPr>
          <p:nvPr/>
        </p:nvSpPr>
        <p:spPr>
          <a:xfrm>
            <a:off x="270000" y="6443935"/>
            <a:ext cx="3654300" cy="21642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latin typeface="Trebuchet MS" panose="020B0603020202020204" pitchFamily="34" charset="0"/>
              </a:rPr>
              <a:t>Sources: Lululemon, Yahoo Finance, China International Import Expo</a:t>
            </a:r>
          </a:p>
        </p:txBody>
      </p:sp>
      <p:cxnSp>
        <p:nvCxnSpPr>
          <p:cNvPr id="29" name="Connector: Curved 28">
            <a:extLst>
              <a:ext uri="{FF2B5EF4-FFF2-40B4-BE49-F238E27FC236}">
                <a16:creationId xmlns:a16="http://schemas.microsoft.com/office/drawing/2014/main" id="{3F3E1D81-DF1F-3ACA-DCD8-7C213F474F20}"/>
              </a:ext>
            </a:extLst>
          </p:cNvPr>
          <p:cNvCxnSpPr>
            <a:cxnSpLocks/>
          </p:cNvCxnSpPr>
          <p:nvPr/>
        </p:nvCxnSpPr>
        <p:spPr>
          <a:xfrm>
            <a:off x="8010537" y="1712952"/>
            <a:ext cx="517090" cy="75379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E2C105F7-EEC2-5F38-0C2D-36339449F54E}"/>
              </a:ext>
            </a:extLst>
          </p:cNvPr>
          <p:cNvCxnSpPr>
            <a:cxnSpLocks/>
          </p:cNvCxnSpPr>
          <p:nvPr/>
        </p:nvCxnSpPr>
        <p:spPr>
          <a:xfrm rot="5400000" flipH="1" flipV="1">
            <a:off x="6174046" y="1825142"/>
            <a:ext cx="734396" cy="51001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1D0EA917-37BA-048D-79C4-E3C0BFBE5A92}"/>
              </a:ext>
            </a:extLst>
          </p:cNvPr>
          <p:cNvCxnSpPr>
            <a:cxnSpLocks/>
          </p:cNvCxnSpPr>
          <p:nvPr/>
        </p:nvCxnSpPr>
        <p:spPr>
          <a:xfrm rot="5400000" flipH="1">
            <a:off x="7413455" y="2239200"/>
            <a:ext cx="19399" cy="2047133"/>
          </a:xfrm>
          <a:prstGeom prst="curvedConnector3">
            <a:avLst>
              <a:gd name="adj1" fmla="val -124466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12FA773-A4DE-EEC7-BD69-2AA168504667}"/>
              </a:ext>
            </a:extLst>
          </p:cNvPr>
          <p:cNvSpPr/>
          <p:nvPr/>
        </p:nvSpPr>
        <p:spPr>
          <a:xfrm>
            <a:off x="6039689" y="5570776"/>
            <a:ext cx="2867341" cy="596457"/>
          </a:xfrm>
          <a:prstGeom prst="rect">
            <a:avLst/>
          </a:prstGeom>
          <a:solidFill>
            <a:srgbClr val="FCEEF0"/>
          </a:solidFill>
          <a:ln>
            <a:solidFill>
              <a:srgbClr val="D419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tx1"/>
                </a:solidFill>
                <a:latin typeface="Trebuchet MS" panose="020B0603020202020204" pitchFamily="34" charset="0"/>
              </a:rPr>
              <a:t>Management targets revenue mix expanding from 20% </a:t>
            </a:r>
            <a:r>
              <a:rPr lang="en-CA" sz="1000" dirty="0">
                <a:solidFill>
                  <a:schemeClr val="tx1"/>
                </a:solidFill>
                <a:latin typeface="Trebuchet MS" panose="020B0603020202020204" pitchFamily="34" charset="0"/>
                <a:sym typeface="Wingdings" panose="05000000000000000000" pitchFamily="2" charset="2"/>
              </a:rPr>
              <a:t> mid-30% long-term, implying a multi-year growth runway independent of NA</a:t>
            </a:r>
            <a:endParaRPr lang="en-CA" sz="1000" dirty="0">
              <a:solidFill>
                <a:schemeClr val="tx1"/>
              </a:solidFill>
              <a:latin typeface="Trebuchet MS" panose="020B0603020202020204" pitchFamily="34" charset="0"/>
            </a:endParaRPr>
          </a:p>
        </p:txBody>
      </p:sp>
      <p:sp>
        <p:nvSpPr>
          <p:cNvPr id="37" name="Isosceles Triangle 36">
            <a:extLst>
              <a:ext uri="{FF2B5EF4-FFF2-40B4-BE49-F238E27FC236}">
                <a16:creationId xmlns:a16="http://schemas.microsoft.com/office/drawing/2014/main" id="{381A1007-D655-09A6-FB52-6D5ED7BE5C98}"/>
              </a:ext>
            </a:extLst>
          </p:cNvPr>
          <p:cNvSpPr/>
          <p:nvPr/>
        </p:nvSpPr>
        <p:spPr>
          <a:xfrm rot="10800000">
            <a:off x="6989715" y="5340221"/>
            <a:ext cx="1044221" cy="188004"/>
          </a:xfrm>
          <a:prstGeom prst="triangle">
            <a:avLst/>
          </a:prstGeom>
          <a:solidFill>
            <a:srgbClr val="D419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Chevron 38">
            <a:extLst>
              <a:ext uri="{FF2B5EF4-FFF2-40B4-BE49-F238E27FC236}">
                <a16:creationId xmlns:a16="http://schemas.microsoft.com/office/drawing/2014/main" id="{E3C4EB65-E893-9709-0A31-866C31DF46F6}"/>
              </a:ext>
            </a:extLst>
          </p:cNvPr>
          <p:cNvSpPr/>
          <p:nvPr/>
        </p:nvSpPr>
        <p:spPr>
          <a:xfrm rot="5400000">
            <a:off x="7368649" y="3149695"/>
            <a:ext cx="213282" cy="1044221"/>
          </a:xfrm>
          <a:prstGeom prst="chevron">
            <a:avLst>
              <a:gd name="adj" fmla="val 54000"/>
            </a:avLst>
          </a:prstGeom>
          <a:solidFill>
            <a:srgbClr val="D4193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0" name="Text Placeholder 4">
            <a:extLst>
              <a:ext uri="{FF2B5EF4-FFF2-40B4-BE49-F238E27FC236}">
                <a16:creationId xmlns:a16="http://schemas.microsoft.com/office/drawing/2014/main" id="{2C062F90-6C65-8871-4DB2-B8B325E37277}"/>
              </a:ext>
            </a:extLst>
          </p:cNvPr>
          <p:cNvSpPr txBox="1">
            <a:spLocks/>
          </p:cNvSpPr>
          <p:nvPr/>
        </p:nvSpPr>
        <p:spPr>
          <a:xfrm>
            <a:off x="5900308" y="3746220"/>
            <a:ext cx="295458" cy="21208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rebuchet MS"/>
              </a:rPr>
              <a:t>1</a:t>
            </a:r>
            <a:endParaRPr lang="en-US" sz="1600" b="1" dirty="0"/>
          </a:p>
        </p:txBody>
      </p:sp>
      <p:sp>
        <p:nvSpPr>
          <p:cNvPr id="41" name="Text Placeholder 4">
            <a:extLst>
              <a:ext uri="{FF2B5EF4-FFF2-40B4-BE49-F238E27FC236}">
                <a16:creationId xmlns:a16="http://schemas.microsoft.com/office/drawing/2014/main" id="{D644F7C0-73AA-6B78-0B55-533A35843754}"/>
              </a:ext>
            </a:extLst>
          </p:cNvPr>
          <p:cNvSpPr txBox="1">
            <a:spLocks/>
          </p:cNvSpPr>
          <p:nvPr/>
        </p:nvSpPr>
        <p:spPr>
          <a:xfrm>
            <a:off x="5902224" y="4238180"/>
            <a:ext cx="292508" cy="229598"/>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rebuchet MS"/>
              </a:rPr>
              <a:t>2</a:t>
            </a:r>
            <a:endParaRPr lang="en-US" sz="1600" b="1" dirty="0"/>
          </a:p>
        </p:txBody>
      </p:sp>
      <p:sp>
        <p:nvSpPr>
          <p:cNvPr id="42" name="Text Placeholder 4">
            <a:extLst>
              <a:ext uri="{FF2B5EF4-FFF2-40B4-BE49-F238E27FC236}">
                <a16:creationId xmlns:a16="http://schemas.microsoft.com/office/drawing/2014/main" id="{4424826E-8C0D-E940-165A-135EE8204FFB}"/>
              </a:ext>
            </a:extLst>
          </p:cNvPr>
          <p:cNvSpPr txBox="1">
            <a:spLocks/>
          </p:cNvSpPr>
          <p:nvPr/>
        </p:nvSpPr>
        <p:spPr>
          <a:xfrm>
            <a:off x="5914030" y="4784964"/>
            <a:ext cx="280702" cy="22038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latin typeface="Trebuchet MS"/>
              </a:rPr>
              <a:t>3</a:t>
            </a:r>
            <a:endParaRPr lang="en-US" sz="1600" b="1" dirty="0"/>
          </a:p>
        </p:txBody>
      </p:sp>
      <p:sp>
        <p:nvSpPr>
          <p:cNvPr id="45" name="TextBox 44">
            <a:extLst>
              <a:ext uri="{FF2B5EF4-FFF2-40B4-BE49-F238E27FC236}">
                <a16:creationId xmlns:a16="http://schemas.microsoft.com/office/drawing/2014/main" id="{55D50A4F-A6E2-471F-E319-6022DD370D02}"/>
              </a:ext>
            </a:extLst>
          </p:cNvPr>
          <p:cNvSpPr txBox="1"/>
          <p:nvPr/>
        </p:nvSpPr>
        <p:spPr>
          <a:xfrm>
            <a:off x="6125548" y="3795312"/>
            <a:ext cx="2512552" cy="507831"/>
          </a:xfrm>
          <a:prstGeom prst="rect">
            <a:avLst/>
          </a:prstGeom>
          <a:noFill/>
        </p:spPr>
        <p:txBody>
          <a:bodyPr wrap="square">
            <a:spAutoFit/>
          </a:bodyPr>
          <a:lstStyle/>
          <a:p>
            <a:r>
              <a:rPr lang="en-CA" sz="900" dirty="0">
                <a:solidFill>
                  <a:schemeClr val="tx1"/>
                </a:solidFill>
                <a:latin typeface="Trebuchet MS" panose="020B0603020202020204" pitchFamily="34" charset="0"/>
              </a:rPr>
              <a:t>China website traffic and social engagement scaled ahead of physical footprint, allowing for a low-capital demand test.</a:t>
            </a:r>
            <a:endParaRPr lang="en-CA" sz="900" dirty="0"/>
          </a:p>
        </p:txBody>
      </p:sp>
      <p:sp>
        <p:nvSpPr>
          <p:cNvPr id="50" name="TextBox 49">
            <a:extLst>
              <a:ext uri="{FF2B5EF4-FFF2-40B4-BE49-F238E27FC236}">
                <a16:creationId xmlns:a16="http://schemas.microsoft.com/office/drawing/2014/main" id="{D390F6C8-6004-2388-A139-839430F396D2}"/>
              </a:ext>
            </a:extLst>
          </p:cNvPr>
          <p:cNvSpPr txBox="1"/>
          <p:nvPr/>
        </p:nvSpPr>
        <p:spPr>
          <a:xfrm>
            <a:off x="6125547" y="4280083"/>
            <a:ext cx="2964784" cy="507831"/>
          </a:xfrm>
          <a:prstGeom prst="rect">
            <a:avLst/>
          </a:prstGeom>
          <a:noFill/>
        </p:spPr>
        <p:txBody>
          <a:bodyPr wrap="square">
            <a:spAutoFit/>
          </a:bodyPr>
          <a:lstStyle/>
          <a:p>
            <a:r>
              <a:rPr lang="en-CA" sz="900" dirty="0">
                <a:solidFill>
                  <a:schemeClr val="tx1"/>
                </a:solidFill>
                <a:latin typeface="Trebuchet MS" panose="020B0603020202020204" pitchFamily="34" charset="0"/>
              </a:rPr>
              <a:t>Tier-1 city flagships (Shanghai, Beijing, Guangzhou, Shenzhen) drive brand legitimacy, influencer attention, and drive conversion in surrounding regions</a:t>
            </a:r>
            <a:endParaRPr lang="en-CA" sz="900" dirty="0"/>
          </a:p>
        </p:txBody>
      </p:sp>
      <p:sp>
        <p:nvSpPr>
          <p:cNvPr id="51" name="TextBox 50">
            <a:extLst>
              <a:ext uri="{FF2B5EF4-FFF2-40B4-BE49-F238E27FC236}">
                <a16:creationId xmlns:a16="http://schemas.microsoft.com/office/drawing/2014/main" id="{D60D5F02-AAE2-5B82-8060-F97683BA6D0A}"/>
              </a:ext>
            </a:extLst>
          </p:cNvPr>
          <p:cNvSpPr txBox="1"/>
          <p:nvPr/>
        </p:nvSpPr>
        <p:spPr>
          <a:xfrm>
            <a:off x="6125547" y="4810152"/>
            <a:ext cx="2867341" cy="507831"/>
          </a:xfrm>
          <a:prstGeom prst="rect">
            <a:avLst/>
          </a:prstGeom>
          <a:noFill/>
        </p:spPr>
        <p:txBody>
          <a:bodyPr wrap="square">
            <a:spAutoFit/>
          </a:bodyPr>
          <a:lstStyle/>
          <a:p>
            <a:r>
              <a:rPr lang="en-CA" sz="900" dirty="0">
                <a:latin typeface="Trebuchet MS" panose="020B0603020202020204" pitchFamily="34" charset="0"/>
              </a:rPr>
              <a:t>As store density grows, fulfillment costs decline, marketing efficiency improves, and full-price sell-through increases</a:t>
            </a:r>
          </a:p>
        </p:txBody>
      </p:sp>
      <p:sp>
        <p:nvSpPr>
          <p:cNvPr id="52" name="Right Brace 51">
            <a:extLst>
              <a:ext uri="{FF2B5EF4-FFF2-40B4-BE49-F238E27FC236}">
                <a16:creationId xmlns:a16="http://schemas.microsoft.com/office/drawing/2014/main" id="{90B747AA-52AA-F482-B92B-048B9DDC9E8C}"/>
              </a:ext>
            </a:extLst>
          </p:cNvPr>
          <p:cNvSpPr/>
          <p:nvPr/>
        </p:nvSpPr>
        <p:spPr>
          <a:xfrm>
            <a:off x="3822653" y="4716285"/>
            <a:ext cx="381041" cy="1247872"/>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44120E8D-3633-27E2-36B1-5C5767769CA4}"/>
              </a:ext>
            </a:extLst>
          </p:cNvPr>
          <p:cNvSpPr>
            <a:spLocks/>
          </p:cNvSpPr>
          <p:nvPr/>
        </p:nvSpPr>
        <p:spPr>
          <a:xfrm rot="5400000">
            <a:off x="5512713" y="938960"/>
            <a:ext cx="430886" cy="1296181"/>
          </a:xfrm>
          <a:prstGeom prst="rect">
            <a:avLst/>
          </a:prstGeom>
          <a:solidFill>
            <a:srgbClr val="C00000"/>
          </a:solidFill>
          <a:ln>
            <a:no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dirty="0">
              <a:latin typeface="Trebuchet MS" panose="020B0603020202020204" pitchFamily="34" charset="0"/>
            </a:endParaRPr>
          </a:p>
        </p:txBody>
      </p:sp>
      <p:sp>
        <p:nvSpPr>
          <p:cNvPr id="56" name="TextBox 55">
            <a:extLst>
              <a:ext uri="{FF2B5EF4-FFF2-40B4-BE49-F238E27FC236}">
                <a16:creationId xmlns:a16="http://schemas.microsoft.com/office/drawing/2014/main" id="{A5D3301F-03E4-4E55-BD95-85C8726CC1AC}"/>
              </a:ext>
            </a:extLst>
          </p:cNvPr>
          <p:cNvSpPr txBox="1"/>
          <p:nvPr/>
        </p:nvSpPr>
        <p:spPr>
          <a:xfrm>
            <a:off x="5040397" y="1356217"/>
            <a:ext cx="1359191" cy="461665"/>
          </a:xfrm>
          <a:prstGeom prst="rect">
            <a:avLst/>
          </a:prstGeom>
          <a:noFill/>
        </p:spPr>
        <p:txBody>
          <a:bodyPr wrap="square">
            <a:spAutoFit/>
          </a:bodyPr>
          <a:lstStyle/>
          <a:p>
            <a:pPr algn="ctr"/>
            <a:r>
              <a:rPr lang="en-US" sz="1200" b="1" dirty="0">
                <a:solidFill>
                  <a:schemeClr val="bg1"/>
                </a:solidFill>
                <a:latin typeface="Trebuchet MS" panose="020B0603020202020204" pitchFamily="34" charset="0"/>
              </a:rPr>
              <a:t>Three-Step Growth Engine</a:t>
            </a:r>
            <a:endParaRPr lang="en-CA" sz="1200" b="1" dirty="0"/>
          </a:p>
        </p:txBody>
      </p:sp>
      <p:sp>
        <p:nvSpPr>
          <p:cNvPr id="57" name="TextBox 56">
            <a:extLst>
              <a:ext uri="{FF2B5EF4-FFF2-40B4-BE49-F238E27FC236}">
                <a16:creationId xmlns:a16="http://schemas.microsoft.com/office/drawing/2014/main" id="{C8684EB2-D4CB-69DF-4CFC-AA28917940C6}"/>
              </a:ext>
            </a:extLst>
          </p:cNvPr>
          <p:cNvSpPr txBox="1"/>
          <p:nvPr/>
        </p:nvSpPr>
        <p:spPr>
          <a:xfrm>
            <a:off x="4252162" y="4616946"/>
            <a:ext cx="1613399" cy="1446550"/>
          </a:xfrm>
          <a:prstGeom prst="rect">
            <a:avLst/>
          </a:prstGeom>
          <a:noFill/>
        </p:spPr>
        <p:txBody>
          <a:bodyPr wrap="square">
            <a:spAutoFit/>
          </a:bodyPr>
          <a:lstStyle/>
          <a:p>
            <a:r>
              <a:rPr lang="en-CA" sz="1100" b="1" dirty="0">
                <a:solidFill>
                  <a:schemeClr val="tx1"/>
                </a:solidFill>
                <a:latin typeface="Trebuchet MS" panose="020B0603020202020204" pitchFamily="34" charset="0"/>
              </a:rPr>
              <a:t>150+ stores </a:t>
            </a:r>
            <a:r>
              <a:rPr lang="en-CA" sz="1100" dirty="0">
                <a:solidFill>
                  <a:schemeClr val="tx1"/>
                </a:solidFill>
                <a:latin typeface="Trebuchet MS" panose="020B0603020202020204" pitchFamily="34" charset="0"/>
              </a:rPr>
              <a:t>in Mainland China</a:t>
            </a:r>
          </a:p>
          <a:p>
            <a:endParaRPr lang="en-CA" sz="1100" dirty="0"/>
          </a:p>
          <a:p>
            <a:r>
              <a:rPr lang="en-CA" sz="1100" dirty="0"/>
              <a:t>Revenue </a:t>
            </a:r>
            <a:r>
              <a:rPr lang="en-CA" sz="1100" b="1" dirty="0"/>
              <a:t>+46% YoY</a:t>
            </a:r>
          </a:p>
          <a:p>
            <a:endParaRPr lang="en-CA" sz="1100" dirty="0"/>
          </a:p>
          <a:p>
            <a:r>
              <a:rPr lang="en-CA" sz="1100" dirty="0"/>
              <a:t>Comparable sales </a:t>
            </a:r>
            <a:r>
              <a:rPr lang="en-CA" sz="1100" b="1" dirty="0"/>
              <a:t>+25% YoY </a:t>
            </a:r>
            <a:r>
              <a:rPr lang="en-CA" sz="1100" dirty="0"/>
              <a:t>across China stores</a:t>
            </a:r>
          </a:p>
        </p:txBody>
      </p:sp>
    </p:spTree>
    <p:extLst>
      <p:ext uri="{BB962C8B-B14F-4D97-AF65-F5344CB8AC3E}">
        <p14:creationId xmlns:p14="http://schemas.microsoft.com/office/powerpoint/2010/main" val="3536987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747EC-150A-86E0-0C87-140DBEF6D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3D62E4-8AAB-5A8A-4EA7-5C5F2DCEFDB3}"/>
              </a:ext>
            </a:extLst>
          </p:cNvPr>
          <p:cNvSpPr>
            <a:spLocks noGrp="1"/>
          </p:cNvSpPr>
          <p:nvPr>
            <p:ph type="title"/>
          </p:nvPr>
        </p:nvSpPr>
        <p:spPr/>
        <p:txBody>
          <a:bodyPr/>
          <a:lstStyle/>
          <a:p>
            <a:r>
              <a:rPr lang="en-US" sz="2000" dirty="0">
                <a:latin typeface="Trebuchet MS" panose="020B0603020202020204" pitchFamily="34" charset="0"/>
              </a:rPr>
              <a:t>Thesis II: International and Men’s Expansion Drive Next Leg of Growth</a:t>
            </a:r>
          </a:p>
        </p:txBody>
      </p:sp>
      <p:sp>
        <p:nvSpPr>
          <p:cNvPr id="3" name="Text Placeholder 2">
            <a:extLst>
              <a:ext uri="{FF2B5EF4-FFF2-40B4-BE49-F238E27FC236}">
                <a16:creationId xmlns:a16="http://schemas.microsoft.com/office/drawing/2014/main" id="{8E8B031E-BC99-0577-3135-7B8381021C64}"/>
              </a:ext>
            </a:extLst>
          </p:cNvPr>
          <p:cNvSpPr>
            <a:spLocks noGrp="1"/>
          </p:cNvSpPr>
          <p:nvPr>
            <p:ph type="body" idx="7"/>
          </p:nvPr>
        </p:nvSpPr>
        <p:spPr/>
        <p:txBody>
          <a:bodyPr/>
          <a:lstStyle/>
          <a:p>
            <a:r>
              <a:rPr lang="en-US" sz="1400" i="1" dirty="0">
                <a:latin typeface="Trebuchet MS" panose="020B0603020202020204" pitchFamily="34" charset="0"/>
              </a:rPr>
              <a:t>Concerns about North American declines are overblown — creating an opportunity the market misses </a:t>
            </a:r>
          </a:p>
        </p:txBody>
      </p:sp>
      <p:sp>
        <p:nvSpPr>
          <p:cNvPr id="6" name="Text Placeholder 5">
            <a:extLst>
              <a:ext uri="{FF2B5EF4-FFF2-40B4-BE49-F238E27FC236}">
                <a16:creationId xmlns:a16="http://schemas.microsoft.com/office/drawing/2014/main" id="{36D868AD-8303-47CF-E7EF-CCC1B6137EE9}"/>
              </a:ext>
            </a:extLst>
          </p:cNvPr>
          <p:cNvSpPr>
            <a:spLocks noGrp="1"/>
          </p:cNvSpPr>
          <p:nvPr>
            <p:ph type="body" sz="quarter" idx="24"/>
          </p:nvPr>
        </p:nvSpPr>
        <p:spPr/>
        <p:txBody>
          <a:bodyPr lIns="91440" tIns="45720" rIns="91440" bIns="45720" anchor="t"/>
          <a:lstStyle/>
          <a:p>
            <a:r>
              <a:rPr lang="en-US" dirty="0">
                <a:latin typeface="Trebuchet MS" panose="020B0603020202020204" pitchFamily="34" charset="0"/>
              </a:rPr>
              <a:t>Fantastic Four | SCMC 2025 - Round 1</a:t>
            </a:r>
          </a:p>
        </p:txBody>
      </p:sp>
      <p:sp>
        <p:nvSpPr>
          <p:cNvPr id="7" name="Slide Number Placeholder 6">
            <a:extLst>
              <a:ext uri="{FF2B5EF4-FFF2-40B4-BE49-F238E27FC236}">
                <a16:creationId xmlns:a16="http://schemas.microsoft.com/office/drawing/2014/main" id="{4F00F920-56DA-9102-DD9F-6E73C65BB436}"/>
              </a:ext>
            </a:extLst>
          </p:cNvPr>
          <p:cNvSpPr>
            <a:spLocks noGrp="1"/>
          </p:cNvSpPr>
          <p:nvPr>
            <p:ph type="sldNum" idx="12"/>
          </p:nvPr>
        </p:nvSpPr>
        <p:spPr/>
        <p:txBody>
          <a:bodyPr/>
          <a:lstStyle/>
          <a:p>
            <a:fld id="{0D61B5D7-6FEB-49B8-9528-EE5550EB872C}" type="slidenum">
              <a:rPr lang="en-CA" smtClean="0"/>
              <a:pPr/>
              <a:t>12</a:t>
            </a:fld>
            <a:endParaRPr lang="en-CA" sz="800">
              <a:solidFill>
                <a:schemeClr val="tx1"/>
              </a:solidFill>
            </a:endParaRPr>
          </a:p>
        </p:txBody>
      </p:sp>
      <p:sp>
        <p:nvSpPr>
          <p:cNvPr id="9" name="Text Placeholder 8">
            <a:extLst>
              <a:ext uri="{FF2B5EF4-FFF2-40B4-BE49-F238E27FC236}">
                <a16:creationId xmlns:a16="http://schemas.microsoft.com/office/drawing/2014/main" id="{2C32D52A-FD42-20EE-BD38-D0C9B25BED92}"/>
              </a:ext>
            </a:extLst>
          </p:cNvPr>
          <p:cNvSpPr>
            <a:spLocks noGrp="1"/>
          </p:cNvSpPr>
          <p:nvPr>
            <p:ph type="body" idx="6"/>
          </p:nvPr>
        </p:nvSpPr>
        <p:spPr>
          <a:xfrm>
            <a:off x="251644" y="1243406"/>
            <a:ext cx="4298756" cy="403215"/>
          </a:xfrm>
          <a:solidFill>
            <a:srgbClr val="D71936"/>
          </a:solidFill>
        </p:spPr>
        <p:txBody>
          <a:bodyPr/>
          <a:lstStyle/>
          <a:p>
            <a:pPr algn="ctr"/>
            <a:r>
              <a:rPr lang="en-US" b="0" dirty="0">
                <a:latin typeface="Trebuchet MS" panose="020B0603020202020204" pitchFamily="34" charset="0"/>
              </a:rPr>
              <a:t>Street’s skepticism around new country expansion is misjudged and based on outdated retail roll-out assumptions</a:t>
            </a:r>
          </a:p>
        </p:txBody>
      </p:sp>
      <p:pic>
        <p:nvPicPr>
          <p:cNvPr id="16" name="Picture Placeholder 15" descr="A white letter in a red circle&#10;&#10;AI-generated content may be incorrect.">
            <a:extLst>
              <a:ext uri="{FF2B5EF4-FFF2-40B4-BE49-F238E27FC236}">
                <a16:creationId xmlns:a16="http://schemas.microsoft.com/office/drawing/2014/main" id="{71335463-2782-96B4-3A16-FC0E82DC7A6A}"/>
              </a:ext>
            </a:extLst>
          </p:cNvPr>
          <p:cNvPicPr>
            <a:picLocks noChangeAspect="1"/>
          </p:cNvPicPr>
          <p:nvPr/>
        </p:nvPicPr>
        <p:blipFill>
          <a:blip r:embed="rId2">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17" name="Text Placeholder 2">
            <a:extLst>
              <a:ext uri="{FF2B5EF4-FFF2-40B4-BE49-F238E27FC236}">
                <a16:creationId xmlns:a16="http://schemas.microsoft.com/office/drawing/2014/main" id="{33777778-9E0A-4951-A679-55C71E239185}"/>
              </a:ext>
            </a:extLst>
          </p:cNvPr>
          <p:cNvSpPr txBox="1">
            <a:spLocks/>
          </p:cNvSpPr>
          <p:nvPr/>
        </p:nvSpPr>
        <p:spPr>
          <a:xfrm>
            <a:off x="270000" y="6443935"/>
            <a:ext cx="3396653" cy="2164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latin typeface="Trebuchet MS" panose="020B0603020202020204" pitchFamily="34" charset="0"/>
              </a:rPr>
              <a:t>Sources: Lululemon, NASDAQ, China International Import Expo</a:t>
            </a:r>
          </a:p>
        </p:txBody>
      </p:sp>
      <p:sp>
        <p:nvSpPr>
          <p:cNvPr id="15" name="Text Placeholder 14">
            <a:extLst>
              <a:ext uri="{FF2B5EF4-FFF2-40B4-BE49-F238E27FC236}">
                <a16:creationId xmlns:a16="http://schemas.microsoft.com/office/drawing/2014/main" id="{8A90210B-3AB0-33E0-876C-80C7C41B0852}"/>
              </a:ext>
            </a:extLst>
          </p:cNvPr>
          <p:cNvSpPr>
            <a:spLocks noGrp="1"/>
          </p:cNvSpPr>
          <p:nvPr>
            <p:ph type="body" idx="21"/>
          </p:nvPr>
        </p:nvSpPr>
        <p:spPr>
          <a:xfrm>
            <a:off x="264749" y="1738501"/>
            <a:ext cx="4221525" cy="919002"/>
          </a:xfrm>
        </p:spPr>
        <p:txBody>
          <a:bodyPr/>
          <a:lstStyle/>
          <a:p>
            <a:r>
              <a:rPr lang="en-CA" sz="1000" b="1" dirty="0">
                <a:latin typeface="Trebuchet MS" panose="020B0603020202020204" pitchFamily="34" charset="0"/>
              </a:rPr>
              <a:t>Linear Assumptions: </a:t>
            </a:r>
            <a:r>
              <a:rPr lang="en-CA" sz="1000" dirty="0">
                <a:latin typeface="Trebuchet MS" panose="020B0603020202020204" pitchFamily="34" charset="0"/>
              </a:rPr>
              <a:t>Traditional assumptions model new country revenue slowly based on store productivity and profitability developing gradually and independently in each new market</a:t>
            </a:r>
            <a:endParaRPr lang="en-CA" sz="1000" b="1" dirty="0">
              <a:latin typeface="Trebuchet MS" panose="020B0603020202020204" pitchFamily="34" charset="0"/>
            </a:endParaRPr>
          </a:p>
          <a:p>
            <a:r>
              <a:rPr lang="en-CA" sz="1000" b="1" dirty="0">
                <a:latin typeface="Trebuchet MS" panose="020B0603020202020204" pitchFamily="34" charset="0"/>
              </a:rPr>
              <a:t>Discount-Driven Bias: </a:t>
            </a:r>
            <a:r>
              <a:rPr lang="en-CA" sz="1000" dirty="0">
                <a:latin typeface="Trebuchet MS" panose="020B0603020202020204" pitchFamily="34" charset="0"/>
              </a:rPr>
              <a:t>Forecasts implicitly assume that early-stage international stores require heavy promotional activity to drive traffic, leading to lower initial margin. In China, Lululemon is viewed as a premium lifestyle brand, allowing full-price sales</a:t>
            </a:r>
            <a:endParaRPr lang="en-CA" sz="1000" b="1" dirty="0">
              <a:latin typeface="Trebuchet MS" panose="020B0603020202020204" pitchFamily="34" charset="0"/>
            </a:endParaRPr>
          </a:p>
          <a:p>
            <a:r>
              <a:rPr lang="en-CA" sz="1000" b="1" dirty="0">
                <a:latin typeface="Trebuchet MS" panose="020B0603020202020204" pitchFamily="34" charset="0"/>
              </a:rPr>
              <a:t>North America Contamination: </a:t>
            </a:r>
            <a:r>
              <a:rPr lang="en-CA" sz="1000" dirty="0">
                <a:latin typeface="Trebuchet MS" panose="020B0603020202020204" pitchFamily="34" charset="0"/>
              </a:rPr>
              <a:t>Recent slowdowns in North America are being extrapolated into international assumptions. However, growth internationally is structurally different as penetration remains low and demand is still early in its cycle</a:t>
            </a:r>
            <a:r>
              <a:rPr lang="en-CA" sz="1000" b="1" dirty="0">
                <a:latin typeface="Trebuchet MS" panose="020B0603020202020204" pitchFamily="34" charset="0"/>
              </a:rPr>
              <a:t> 	</a:t>
            </a:r>
          </a:p>
        </p:txBody>
      </p:sp>
      <p:pic>
        <p:nvPicPr>
          <p:cNvPr id="23" name="Picture 22">
            <a:extLst>
              <a:ext uri="{FF2B5EF4-FFF2-40B4-BE49-F238E27FC236}">
                <a16:creationId xmlns:a16="http://schemas.microsoft.com/office/drawing/2014/main" id="{E8F96C10-8432-7093-7221-6D4B161A18BC}"/>
              </a:ext>
            </a:extLst>
          </p:cNvPr>
          <p:cNvPicPr>
            <a:picLocks noChangeAspect="1"/>
          </p:cNvPicPr>
          <p:nvPr/>
        </p:nvPicPr>
        <p:blipFill>
          <a:blip r:embed="rId3"/>
          <a:stretch>
            <a:fillRect/>
          </a:stretch>
        </p:blipFill>
        <p:spPr>
          <a:xfrm>
            <a:off x="256257" y="4065792"/>
            <a:ext cx="4230017" cy="768749"/>
          </a:xfrm>
          <a:prstGeom prst="rect">
            <a:avLst/>
          </a:prstGeom>
        </p:spPr>
      </p:pic>
      <p:pic>
        <p:nvPicPr>
          <p:cNvPr id="25" name="Picture 24">
            <a:extLst>
              <a:ext uri="{FF2B5EF4-FFF2-40B4-BE49-F238E27FC236}">
                <a16:creationId xmlns:a16="http://schemas.microsoft.com/office/drawing/2014/main" id="{5AB1069A-99D9-C61F-485A-6590AFC72855}"/>
              </a:ext>
            </a:extLst>
          </p:cNvPr>
          <p:cNvPicPr>
            <a:picLocks noChangeAspect="1"/>
          </p:cNvPicPr>
          <p:nvPr/>
        </p:nvPicPr>
        <p:blipFill>
          <a:blip r:embed="rId4"/>
          <a:stretch>
            <a:fillRect/>
          </a:stretch>
        </p:blipFill>
        <p:spPr>
          <a:xfrm>
            <a:off x="264749" y="4993063"/>
            <a:ext cx="4221525" cy="767293"/>
          </a:xfrm>
          <a:prstGeom prst="rect">
            <a:avLst/>
          </a:prstGeom>
        </p:spPr>
      </p:pic>
      <p:sp>
        <p:nvSpPr>
          <p:cNvPr id="26" name="Text Placeholder 7">
            <a:extLst>
              <a:ext uri="{FF2B5EF4-FFF2-40B4-BE49-F238E27FC236}">
                <a16:creationId xmlns:a16="http://schemas.microsoft.com/office/drawing/2014/main" id="{AA1BF836-38B9-CC51-1218-8F2406F33859}"/>
              </a:ext>
            </a:extLst>
          </p:cNvPr>
          <p:cNvSpPr txBox="1">
            <a:spLocks/>
          </p:cNvSpPr>
          <p:nvPr/>
        </p:nvSpPr>
        <p:spPr>
          <a:xfrm>
            <a:off x="276224" y="933773"/>
            <a:ext cx="4210050" cy="217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eaLnBrk="1" hangingPunct="1">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pPr algn="ctr"/>
            <a:r>
              <a:rPr lang="en-US" sz="1400" dirty="0">
                <a:latin typeface="Trebuchet MS" panose="020B0603020202020204" pitchFamily="34" charset="0"/>
              </a:rPr>
              <a:t>Fundamental Misunderstanding of Strategy</a:t>
            </a:r>
            <a:endParaRPr lang="en-CA" sz="1400" dirty="0">
              <a:latin typeface="Trebuchet MS" panose="020B0603020202020204" pitchFamily="34" charset="0"/>
            </a:endParaRPr>
          </a:p>
        </p:txBody>
      </p:sp>
      <p:sp>
        <p:nvSpPr>
          <p:cNvPr id="44" name="Text Placeholder 7">
            <a:extLst>
              <a:ext uri="{FF2B5EF4-FFF2-40B4-BE49-F238E27FC236}">
                <a16:creationId xmlns:a16="http://schemas.microsoft.com/office/drawing/2014/main" id="{CBA314DB-534A-B52D-8140-3DE3B01BB843}"/>
              </a:ext>
            </a:extLst>
          </p:cNvPr>
          <p:cNvSpPr txBox="1">
            <a:spLocks/>
          </p:cNvSpPr>
          <p:nvPr/>
        </p:nvSpPr>
        <p:spPr>
          <a:xfrm>
            <a:off x="4657728" y="941219"/>
            <a:ext cx="4210050" cy="217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eaLnBrk="1" hangingPunct="1">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pPr algn="ctr"/>
            <a:r>
              <a:rPr lang="en-US" sz="1400" dirty="0">
                <a:latin typeface="Trebuchet MS" panose="020B0603020202020204" pitchFamily="34" charset="0"/>
              </a:rPr>
              <a:t>Variance from Street</a:t>
            </a:r>
            <a:endParaRPr lang="en-CA" sz="1400" dirty="0">
              <a:latin typeface="Trebuchet MS" panose="020B0603020202020204" pitchFamily="34" charset="0"/>
            </a:endParaRPr>
          </a:p>
        </p:txBody>
      </p:sp>
      <p:cxnSp>
        <p:nvCxnSpPr>
          <p:cNvPr id="53" name="Straight Connector 52">
            <a:extLst>
              <a:ext uri="{FF2B5EF4-FFF2-40B4-BE49-F238E27FC236}">
                <a16:creationId xmlns:a16="http://schemas.microsoft.com/office/drawing/2014/main" id="{16E0CB5C-EB75-7111-5E39-DECF239681DF}"/>
              </a:ext>
            </a:extLst>
          </p:cNvPr>
          <p:cNvCxnSpPr>
            <a:cxnSpLocks/>
          </p:cNvCxnSpPr>
          <p:nvPr/>
        </p:nvCxnSpPr>
        <p:spPr>
          <a:xfrm>
            <a:off x="431051" y="1187788"/>
            <a:ext cx="38889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8E2CE4F7-27CA-F07A-115E-2ED20E758C6B}"/>
              </a:ext>
            </a:extLst>
          </p:cNvPr>
          <p:cNvCxnSpPr>
            <a:cxnSpLocks/>
          </p:cNvCxnSpPr>
          <p:nvPr/>
        </p:nvCxnSpPr>
        <p:spPr>
          <a:xfrm>
            <a:off x="4899843" y="1187788"/>
            <a:ext cx="3888920" cy="0"/>
          </a:xfrm>
          <a:prstGeom prst="line">
            <a:avLst/>
          </a:prstGeom>
          <a:ln w="19050"/>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83BE91EC-615A-B6F3-9A31-58F3ED8C4A4C}"/>
              </a:ext>
            </a:extLst>
          </p:cNvPr>
          <p:cNvSpPr/>
          <p:nvPr/>
        </p:nvSpPr>
        <p:spPr>
          <a:xfrm>
            <a:off x="4899843" y="1620498"/>
            <a:ext cx="3888920" cy="741702"/>
          </a:xfrm>
          <a:prstGeom prst="rect">
            <a:avLst/>
          </a:prstGeom>
          <a:solidFill>
            <a:srgbClr val="F7D4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1" name="Rectangle 60">
            <a:extLst>
              <a:ext uri="{FF2B5EF4-FFF2-40B4-BE49-F238E27FC236}">
                <a16:creationId xmlns:a16="http://schemas.microsoft.com/office/drawing/2014/main" id="{75065E5C-1F74-F0A1-AEE2-539B81AFE324}"/>
              </a:ext>
            </a:extLst>
          </p:cNvPr>
          <p:cNvSpPr/>
          <p:nvPr/>
        </p:nvSpPr>
        <p:spPr>
          <a:xfrm>
            <a:off x="4981574" y="1430451"/>
            <a:ext cx="1038225" cy="216170"/>
          </a:xfrm>
          <a:prstGeom prst="rect">
            <a:avLst/>
          </a:prstGeom>
          <a:solidFill>
            <a:srgbClr val="D7193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latin typeface="Trebuchet MS" panose="020B0603020202020204" pitchFamily="34" charset="0"/>
              </a:rPr>
              <a:t>Street Says</a:t>
            </a:r>
          </a:p>
        </p:txBody>
      </p:sp>
      <p:sp>
        <p:nvSpPr>
          <p:cNvPr id="62" name="Rectangle 61">
            <a:extLst>
              <a:ext uri="{FF2B5EF4-FFF2-40B4-BE49-F238E27FC236}">
                <a16:creationId xmlns:a16="http://schemas.microsoft.com/office/drawing/2014/main" id="{029EB107-CFD5-53B8-F89C-3D3A71B5E3AF}"/>
              </a:ext>
            </a:extLst>
          </p:cNvPr>
          <p:cNvSpPr/>
          <p:nvPr/>
        </p:nvSpPr>
        <p:spPr>
          <a:xfrm>
            <a:off x="4899843" y="2608285"/>
            <a:ext cx="3888920" cy="1203224"/>
          </a:xfrm>
          <a:prstGeom prst="rect">
            <a:avLst/>
          </a:prstGeom>
          <a:solidFill>
            <a:srgbClr val="EAFA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3" name="Rectangle 62">
            <a:extLst>
              <a:ext uri="{FF2B5EF4-FFF2-40B4-BE49-F238E27FC236}">
                <a16:creationId xmlns:a16="http://schemas.microsoft.com/office/drawing/2014/main" id="{9F641C1D-50DC-81D8-4498-76DD827EE6C1}"/>
              </a:ext>
            </a:extLst>
          </p:cNvPr>
          <p:cNvSpPr/>
          <p:nvPr/>
        </p:nvSpPr>
        <p:spPr>
          <a:xfrm>
            <a:off x="4981574" y="2418239"/>
            <a:ext cx="1038225" cy="216170"/>
          </a:xfrm>
          <a:prstGeom prst="rect">
            <a:avLst/>
          </a:prstGeom>
          <a:solidFill>
            <a:srgbClr val="1F7C3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dirty="0">
                <a:latin typeface="Trebuchet MS" panose="020B0603020202020204" pitchFamily="34" charset="0"/>
              </a:rPr>
              <a:t>We Say</a:t>
            </a:r>
          </a:p>
        </p:txBody>
      </p:sp>
      <p:cxnSp>
        <p:nvCxnSpPr>
          <p:cNvPr id="75" name="Connector: Elbow 74">
            <a:extLst>
              <a:ext uri="{FF2B5EF4-FFF2-40B4-BE49-F238E27FC236}">
                <a16:creationId xmlns:a16="http://schemas.microsoft.com/office/drawing/2014/main" id="{58135B05-67C3-1806-999D-0CFD23636395}"/>
              </a:ext>
            </a:extLst>
          </p:cNvPr>
          <p:cNvCxnSpPr>
            <a:cxnSpLocks/>
          </p:cNvCxnSpPr>
          <p:nvPr/>
        </p:nvCxnSpPr>
        <p:spPr>
          <a:xfrm rot="10800000" flipV="1">
            <a:off x="4572000" y="3174020"/>
            <a:ext cx="327843" cy="2270928"/>
          </a:xfrm>
          <a:prstGeom prst="bentConnector3">
            <a:avLst>
              <a:gd name="adj1" fmla="val 41716"/>
            </a:avLst>
          </a:prstGeom>
          <a:ln>
            <a:solidFill>
              <a:srgbClr val="1F7C3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F3FC272C-A7DF-B18E-FD63-C4444FAA7904}"/>
              </a:ext>
            </a:extLst>
          </p:cNvPr>
          <p:cNvCxnSpPr>
            <a:cxnSpLocks/>
          </p:cNvCxnSpPr>
          <p:nvPr/>
        </p:nvCxnSpPr>
        <p:spPr>
          <a:xfrm rot="10800000" flipV="1">
            <a:off x="4571999" y="1910597"/>
            <a:ext cx="327843" cy="3385361"/>
          </a:xfrm>
          <a:prstGeom prst="bentConnector3">
            <a:avLst>
              <a:gd name="adj1" fmla="val 69331"/>
            </a:avLst>
          </a:prstGeom>
          <a:ln>
            <a:solidFill>
              <a:srgbClr val="D71936"/>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2" name="Isosceles Triangle 91">
            <a:extLst>
              <a:ext uri="{FF2B5EF4-FFF2-40B4-BE49-F238E27FC236}">
                <a16:creationId xmlns:a16="http://schemas.microsoft.com/office/drawing/2014/main" id="{EC397E59-E1C5-15FF-F81C-B1FCB99BDB87}"/>
              </a:ext>
            </a:extLst>
          </p:cNvPr>
          <p:cNvSpPr/>
          <p:nvPr/>
        </p:nvSpPr>
        <p:spPr>
          <a:xfrm rot="10800000">
            <a:off x="5774238" y="3893341"/>
            <a:ext cx="2140130" cy="216428"/>
          </a:xfrm>
          <a:prstGeom prst="triangle">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09094B34-0655-94F5-F4E5-D3827452475A}"/>
              </a:ext>
            </a:extLst>
          </p:cNvPr>
          <p:cNvSpPr/>
          <p:nvPr/>
        </p:nvSpPr>
        <p:spPr>
          <a:xfrm>
            <a:off x="4899843" y="4189781"/>
            <a:ext cx="3888920" cy="301800"/>
          </a:xfrm>
          <a:prstGeom prst="roundRect">
            <a:avLst/>
          </a:prstGeom>
          <a:solidFill>
            <a:srgbClr val="FBE8B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b="1" i="1" dirty="0">
                <a:solidFill>
                  <a:schemeClr val="tx1"/>
                </a:solidFill>
                <a:latin typeface="Trebuchet MS" panose="020B0603020202020204" pitchFamily="34" charset="0"/>
              </a:rPr>
              <a:t>Street has misunderstood Lululemon’s global playbook</a:t>
            </a:r>
          </a:p>
        </p:txBody>
      </p:sp>
      <p:sp>
        <p:nvSpPr>
          <p:cNvPr id="94" name="Rectangle: Rounded Corners 93">
            <a:extLst>
              <a:ext uri="{FF2B5EF4-FFF2-40B4-BE49-F238E27FC236}">
                <a16:creationId xmlns:a16="http://schemas.microsoft.com/office/drawing/2014/main" id="{F33F1747-B5F5-1D6E-1F26-2B2F79B2CE0F}"/>
              </a:ext>
            </a:extLst>
          </p:cNvPr>
          <p:cNvSpPr/>
          <p:nvPr/>
        </p:nvSpPr>
        <p:spPr>
          <a:xfrm>
            <a:off x="4899842" y="4548219"/>
            <a:ext cx="3888920" cy="662147"/>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5" name="Text Placeholder 7">
            <a:extLst>
              <a:ext uri="{FF2B5EF4-FFF2-40B4-BE49-F238E27FC236}">
                <a16:creationId xmlns:a16="http://schemas.microsoft.com/office/drawing/2014/main" id="{11D816B7-A5D3-84E8-1C6C-7785265714E8}"/>
              </a:ext>
            </a:extLst>
          </p:cNvPr>
          <p:cNvSpPr txBox="1">
            <a:spLocks/>
          </p:cNvSpPr>
          <p:nvPr/>
        </p:nvSpPr>
        <p:spPr>
          <a:xfrm>
            <a:off x="276224" y="3721716"/>
            <a:ext cx="4210050" cy="217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eaLnBrk="1" hangingPunct="1">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pPr algn="ctr"/>
            <a:r>
              <a:rPr lang="en-US" sz="1400" dirty="0">
                <a:latin typeface="Trebuchet MS" panose="020B0603020202020204" pitchFamily="34" charset="0"/>
              </a:rPr>
              <a:t>Where Our Variance Exists</a:t>
            </a:r>
            <a:endParaRPr lang="en-CA" sz="1400" dirty="0">
              <a:latin typeface="Trebuchet MS" panose="020B0603020202020204" pitchFamily="34" charset="0"/>
            </a:endParaRPr>
          </a:p>
        </p:txBody>
      </p:sp>
      <p:cxnSp>
        <p:nvCxnSpPr>
          <p:cNvPr id="96" name="Straight Connector 95">
            <a:extLst>
              <a:ext uri="{FF2B5EF4-FFF2-40B4-BE49-F238E27FC236}">
                <a16:creationId xmlns:a16="http://schemas.microsoft.com/office/drawing/2014/main" id="{FEEC59BA-350B-EDB6-559E-5C1B3E6749A6}"/>
              </a:ext>
            </a:extLst>
          </p:cNvPr>
          <p:cNvCxnSpPr>
            <a:cxnSpLocks/>
          </p:cNvCxnSpPr>
          <p:nvPr/>
        </p:nvCxnSpPr>
        <p:spPr>
          <a:xfrm>
            <a:off x="431051" y="3975731"/>
            <a:ext cx="3888920" cy="0"/>
          </a:xfrm>
          <a:prstGeom prst="line">
            <a:avLst/>
          </a:prstGeom>
          <a:ln w="19050"/>
        </p:spPr>
        <p:style>
          <a:lnRef idx="1">
            <a:schemeClr val="dk1"/>
          </a:lnRef>
          <a:fillRef idx="0">
            <a:schemeClr val="dk1"/>
          </a:fillRef>
          <a:effectRef idx="0">
            <a:schemeClr val="dk1"/>
          </a:effectRef>
          <a:fontRef idx="minor">
            <a:schemeClr val="tx1"/>
          </a:fontRef>
        </p:style>
      </p:cxnSp>
      <p:sp>
        <p:nvSpPr>
          <p:cNvPr id="97" name="Rectangle: Rounded Corners 96">
            <a:extLst>
              <a:ext uri="{FF2B5EF4-FFF2-40B4-BE49-F238E27FC236}">
                <a16:creationId xmlns:a16="http://schemas.microsoft.com/office/drawing/2014/main" id="{514D4C7A-1407-C2DC-AD52-71B29619BB3B}"/>
              </a:ext>
            </a:extLst>
          </p:cNvPr>
          <p:cNvSpPr/>
          <p:nvPr/>
        </p:nvSpPr>
        <p:spPr>
          <a:xfrm>
            <a:off x="4899842" y="5356620"/>
            <a:ext cx="3888920" cy="662147"/>
          </a:xfrm>
          <a:prstGeom prst="roundRect">
            <a:avLst/>
          </a:prstGeom>
          <a:solidFill>
            <a:srgbClr val="D71936"/>
          </a:solidFill>
          <a:ln w="19050">
            <a:solidFill>
              <a:schemeClr val="tx1"/>
            </a:solidFill>
            <a:prstDash val="sys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50" dirty="0"/>
              <a:t> </a:t>
            </a:r>
            <a:r>
              <a:rPr lang="en-CA" sz="1050" i="1" dirty="0">
                <a:solidFill>
                  <a:schemeClr val="bg1"/>
                </a:solidFill>
                <a:latin typeface="Trebuchet MS" panose="020B0603020202020204" pitchFamily="34" charset="0"/>
              </a:rPr>
              <a:t>Our model assumes faster sales per store growth and earlier margin normalization in new countries, driving a 24.8% variance in FY2030</a:t>
            </a:r>
            <a:endParaRPr lang="en-CA" sz="1050" dirty="0"/>
          </a:p>
        </p:txBody>
      </p:sp>
      <p:sp>
        <p:nvSpPr>
          <p:cNvPr id="98" name="TextBox 97">
            <a:extLst>
              <a:ext uri="{FF2B5EF4-FFF2-40B4-BE49-F238E27FC236}">
                <a16:creationId xmlns:a16="http://schemas.microsoft.com/office/drawing/2014/main" id="{6337D4BC-11EF-7DF2-F485-DC760C90E35D}"/>
              </a:ext>
            </a:extLst>
          </p:cNvPr>
          <p:cNvSpPr txBox="1"/>
          <p:nvPr/>
        </p:nvSpPr>
        <p:spPr>
          <a:xfrm>
            <a:off x="4925975" y="1673581"/>
            <a:ext cx="3673555" cy="507831"/>
          </a:xfrm>
          <a:prstGeom prst="rect">
            <a:avLst/>
          </a:prstGeom>
          <a:noFill/>
        </p:spPr>
        <p:txBody>
          <a:bodyPr wrap="square" rtlCol="0">
            <a:spAutoFit/>
          </a:bodyPr>
          <a:lstStyle/>
          <a:p>
            <a:pPr marL="171450" indent="-171450">
              <a:buFont typeface="Arial" panose="020B0604020202020204" pitchFamily="34" charset="0"/>
              <a:buChar char="•"/>
            </a:pPr>
            <a:r>
              <a:rPr lang="en-CA" sz="900" dirty="0">
                <a:latin typeface="Trebuchet MS" panose="020B0603020202020204" pitchFamily="34" charset="0"/>
              </a:rPr>
              <a:t>“Store expansion in Canada and America slowing down”</a:t>
            </a:r>
          </a:p>
          <a:p>
            <a:pPr marL="171450" indent="-171450">
              <a:buFont typeface="Arial" panose="020B0604020202020204" pitchFamily="34" charset="0"/>
              <a:buChar char="•"/>
            </a:pPr>
            <a:r>
              <a:rPr lang="en-CA" sz="900" dirty="0">
                <a:latin typeface="Trebuchet MS" panose="020B0603020202020204" pitchFamily="34" charset="0"/>
              </a:rPr>
              <a:t>“International ramp is gradual and dilutes margins”</a:t>
            </a:r>
          </a:p>
          <a:p>
            <a:pPr marL="171450" indent="-171450">
              <a:buFont typeface="Arial" panose="020B0604020202020204" pitchFamily="34" charset="0"/>
              <a:buChar char="•"/>
            </a:pPr>
            <a:r>
              <a:rPr lang="en-CA" sz="900" dirty="0">
                <a:latin typeface="Trebuchet MS" panose="020B0603020202020204" pitchFamily="34" charset="0"/>
              </a:rPr>
              <a:t>Perceived decline in quality and struggles with young shoppers</a:t>
            </a:r>
          </a:p>
        </p:txBody>
      </p:sp>
      <p:sp>
        <p:nvSpPr>
          <p:cNvPr id="99" name="TextBox 98">
            <a:extLst>
              <a:ext uri="{FF2B5EF4-FFF2-40B4-BE49-F238E27FC236}">
                <a16:creationId xmlns:a16="http://schemas.microsoft.com/office/drawing/2014/main" id="{89FD93FB-9E2C-DFE7-3FDB-66FD3770C903}"/>
              </a:ext>
            </a:extLst>
          </p:cNvPr>
          <p:cNvSpPr txBox="1"/>
          <p:nvPr/>
        </p:nvSpPr>
        <p:spPr>
          <a:xfrm>
            <a:off x="4919930" y="2613440"/>
            <a:ext cx="3886202" cy="1200329"/>
          </a:xfrm>
          <a:prstGeom prst="rect">
            <a:avLst/>
          </a:prstGeom>
          <a:noFill/>
        </p:spPr>
        <p:txBody>
          <a:bodyPr wrap="square" rtlCol="0">
            <a:spAutoFit/>
          </a:bodyPr>
          <a:lstStyle/>
          <a:p>
            <a:pPr marL="171450" indent="-171450">
              <a:buFont typeface="Arial" panose="020B0604020202020204" pitchFamily="34" charset="0"/>
              <a:buChar char="•"/>
            </a:pPr>
            <a:r>
              <a:rPr lang="en-CA" sz="900" b="1" dirty="0">
                <a:latin typeface="Trebuchet MS" panose="020B0603020202020204" pitchFamily="34" charset="0"/>
              </a:rPr>
              <a:t>New country expansion is not linear: </a:t>
            </a:r>
            <a:r>
              <a:rPr lang="en-CA" sz="900" dirty="0">
                <a:latin typeface="Trebuchet MS" panose="020B0603020202020204" pitchFamily="34" charset="0"/>
              </a:rPr>
              <a:t>Instead, growth is driven by validation of brand awareness through online access to shopping first, allowing revenue to accelerate as physical stores follow</a:t>
            </a:r>
            <a:endParaRPr lang="en-CA" sz="900" b="1" dirty="0">
              <a:latin typeface="Trebuchet MS" panose="020B0603020202020204" pitchFamily="34" charset="0"/>
            </a:endParaRPr>
          </a:p>
          <a:p>
            <a:pPr marL="171450" indent="-171450">
              <a:buFont typeface="Arial" panose="020B0604020202020204" pitchFamily="34" charset="0"/>
              <a:buChar char="•"/>
            </a:pPr>
            <a:r>
              <a:rPr lang="en-CA" sz="900" b="1" dirty="0">
                <a:latin typeface="Trebuchet MS" panose="020B0603020202020204" pitchFamily="34" charset="0"/>
              </a:rPr>
              <a:t>Different product categories have a compounding effect: </a:t>
            </a:r>
            <a:r>
              <a:rPr lang="en-CA" sz="900" dirty="0">
                <a:latin typeface="Trebuchet MS" panose="020B0603020202020204" pitchFamily="34" charset="0"/>
              </a:rPr>
              <a:t>As popularity grows, incremental country expansion compounds beyond core women’s apparel as men’s, accessories, and footwear categories scale alongside the store base, increasing Average Transaction Value and Units per Sale for each store</a:t>
            </a:r>
            <a:endParaRPr lang="en-CA" sz="900" b="1" dirty="0">
              <a:latin typeface="Trebuchet MS" panose="020B0603020202020204" pitchFamily="34" charset="0"/>
            </a:endParaRPr>
          </a:p>
        </p:txBody>
      </p:sp>
      <p:sp>
        <p:nvSpPr>
          <p:cNvPr id="100" name="TextBox 99">
            <a:extLst>
              <a:ext uri="{FF2B5EF4-FFF2-40B4-BE49-F238E27FC236}">
                <a16:creationId xmlns:a16="http://schemas.microsoft.com/office/drawing/2014/main" id="{5AFD2217-43D4-6D41-59D9-54B12D12118E}"/>
              </a:ext>
            </a:extLst>
          </p:cNvPr>
          <p:cNvSpPr txBox="1"/>
          <p:nvPr/>
        </p:nvSpPr>
        <p:spPr>
          <a:xfrm>
            <a:off x="4972412" y="4660246"/>
            <a:ext cx="3781238" cy="415498"/>
          </a:xfrm>
          <a:prstGeom prst="rect">
            <a:avLst/>
          </a:prstGeom>
          <a:noFill/>
        </p:spPr>
        <p:txBody>
          <a:bodyPr wrap="square" rtlCol="0">
            <a:spAutoFit/>
          </a:bodyPr>
          <a:lstStyle/>
          <a:p>
            <a:pPr algn="ctr"/>
            <a:r>
              <a:rPr lang="en-CA" sz="1050" dirty="0">
                <a:latin typeface="Trebuchet MS" panose="020B0603020202020204" pitchFamily="34" charset="0"/>
              </a:rPr>
              <a:t>Lululemon looks to replicate and refine this strategy as they launch into the </a:t>
            </a:r>
            <a:r>
              <a:rPr lang="en-CA" sz="1050" b="1" dirty="0">
                <a:latin typeface="Trebuchet MS" panose="020B0603020202020204" pitchFamily="34" charset="0"/>
              </a:rPr>
              <a:t>Indian market </a:t>
            </a:r>
            <a:r>
              <a:rPr lang="en-CA" sz="1050" dirty="0">
                <a:latin typeface="Trebuchet MS" panose="020B0603020202020204" pitchFamily="34" charset="0"/>
              </a:rPr>
              <a:t>in</a:t>
            </a:r>
            <a:r>
              <a:rPr lang="en-CA" sz="1050" b="1" dirty="0">
                <a:latin typeface="Trebuchet MS" panose="020B0603020202020204" pitchFamily="34" charset="0"/>
              </a:rPr>
              <a:t> 2026 </a:t>
            </a:r>
            <a:r>
              <a:rPr lang="en-CA" sz="1050" dirty="0">
                <a:latin typeface="Trebuchet MS" panose="020B0603020202020204" pitchFamily="34" charset="0"/>
              </a:rPr>
              <a:t>(via Tata </a:t>
            </a:r>
            <a:r>
              <a:rPr lang="en-CA" sz="1050" dirty="0" err="1">
                <a:latin typeface="Trebuchet MS" panose="020B0603020202020204" pitchFamily="34" charset="0"/>
              </a:rPr>
              <a:t>CLiQ</a:t>
            </a:r>
            <a:r>
              <a:rPr lang="en-CA" sz="1050" dirty="0">
                <a:latin typeface="Trebuchet MS" panose="020B0603020202020204" pitchFamily="34" charset="0"/>
              </a:rPr>
              <a:t>) </a:t>
            </a:r>
            <a:endParaRPr lang="en-CA" sz="1050" b="1" dirty="0">
              <a:latin typeface="Trebuchet MS" panose="020B0603020202020204" pitchFamily="34" charset="0"/>
            </a:endParaRPr>
          </a:p>
        </p:txBody>
      </p:sp>
    </p:spTree>
    <p:extLst>
      <p:ext uri="{BB962C8B-B14F-4D97-AF65-F5344CB8AC3E}">
        <p14:creationId xmlns:p14="http://schemas.microsoft.com/office/powerpoint/2010/main" val="3140102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019F8-2667-AD4C-9695-17A70C70EE77}"/>
            </a:ext>
          </a:extLst>
        </p:cNvPr>
        <p:cNvGrpSpPr/>
        <p:nvPr/>
      </p:nvGrpSpPr>
      <p:grpSpPr>
        <a:xfrm>
          <a:off x="0" y="0"/>
          <a:ext cx="0" cy="0"/>
          <a:chOff x="0" y="0"/>
          <a:chExt cx="0" cy="0"/>
        </a:xfrm>
      </p:grpSpPr>
      <p:sp>
        <p:nvSpPr>
          <p:cNvPr id="76" name="Rectangle 75">
            <a:extLst>
              <a:ext uri="{FF2B5EF4-FFF2-40B4-BE49-F238E27FC236}">
                <a16:creationId xmlns:a16="http://schemas.microsoft.com/office/drawing/2014/main" id="{7991D587-C0EA-D9A7-D8AE-347183434425}"/>
              </a:ext>
            </a:extLst>
          </p:cNvPr>
          <p:cNvSpPr/>
          <p:nvPr/>
        </p:nvSpPr>
        <p:spPr>
          <a:xfrm>
            <a:off x="1870391" y="5031995"/>
            <a:ext cx="1113288" cy="1081111"/>
          </a:xfrm>
          <a:prstGeom prst="rect">
            <a:avLst/>
          </a:prstGeom>
          <a:solidFill>
            <a:srgbClr val="FCEEF0"/>
          </a:solidFill>
          <a:ln>
            <a:solidFill>
              <a:srgbClr val="D419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2" name="Picture 41">
            <a:extLst>
              <a:ext uri="{FF2B5EF4-FFF2-40B4-BE49-F238E27FC236}">
                <a16:creationId xmlns:a16="http://schemas.microsoft.com/office/drawing/2014/main" id="{D42842A6-40F8-F287-344C-2EB695F67AC6}"/>
              </a:ext>
            </a:extLst>
          </p:cNvPr>
          <p:cNvPicPr>
            <a:picLocks noChangeAspect="1"/>
          </p:cNvPicPr>
          <p:nvPr/>
        </p:nvPicPr>
        <p:blipFill>
          <a:blip r:embed="rId2"/>
          <a:stretch>
            <a:fillRect/>
          </a:stretch>
        </p:blipFill>
        <p:spPr>
          <a:xfrm>
            <a:off x="431051" y="1322429"/>
            <a:ext cx="4055223" cy="2434280"/>
          </a:xfrm>
          <a:prstGeom prst="rect">
            <a:avLst/>
          </a:prstGeom>
        </p:spPr>
      </p:pic>
      <p:sp>
        <p:nvSpPr>
          <p:cNvPr id="2" name="Title 1">
            <a:extLst>
              <a:ext uri="{FF2B5EF4-FFF2-40B4-BE49-F238E27FC236}">
                <a16:creationId xmlns:a16="http://schemas.microsoft.com/office/drawing/2014/main" id="{B85BDABE-B4A7-CD43-A743-650CAE2CBA76}"/>
              </a:ext>
            </a:extLst>
          </p:cNvPr>
          <p:cNvSpPr>
            <a:spLocks noGrp="1"/>
          </p:cNvSpPr>
          <p:nvPr>
            <p:ph type="title"/>
          </p:nvPr>
        </p:nvSpPr>
        <p:spPr/>
        <p:txBody>
          <a:bodyPr/>
          <a:lstStyle/>
          <a:p>
            <a:r>
              <a:rPr lang="en-US" sz="2000" dirty="0">
                <a:latin typeface="Trebuchet MS" panose="020B0603020202020204" pitchFamily="34" charset="0"/>
              </a:rPr>
              <a:t>Thesis II: International and Men’s Expansion Drive Next Leg of Growth</a:t>
            </a:r>
          </a:p>
        </p:txBody>
      </p:sp>
      <p:sp>
        <p:nvSpPr>
          <p:cNvPr id="3" name="Text Placeholder 2">
            <a:extLst>
              <a:ext uri="{FF2B5EF4-FFF2-40B4-BE49-F238E27FC236}">
                <a16:creationId xmlns:a16="http://schemas.microsoft.com/office/drawing/2014/main" id="{EFA7FDE2-5982-0103-DC5B-5AFC6D20D8DF}"/>
              </a:ext>
            </a:extLst>
          </p:cNvPr>
          <p:cNvSpPr>
            <a:spLocks noGrp="1"/>
          </p:cNvSpPr>
          <p:nvPr>
            <p:ph type="body" idx="7"/>
          </p:nvPr>
        </p:nvSpPr>
        <p:spPr/>
        <p:txBody>
          <a:bodyPr/>
          <a:lstStyle/>
          <a:p>
            <a:r>
              <a:rPr lang="en-US" sz="1400" i="1" dirty="0">
                <a:latin typeface="Trebuchet MS" panose="020B0603020202020204" pitchFamily="34" charset="0"/>
              </a:rPr>
              <a:t>Lululemon men’s line is a major growth driver in activewear, both domestically and internationally</a:t>
            </a:r>
          </a:p>
        </p:txBody>
      </p:sp>
      <p:sp>
        <p:nvSpPr>
          <p:cNvPr id="6" name="Text Placeholder 5">
            <a:extLst>
              <a:ext uri="{FF2B5EF4-FFF2-40B4-BE49-F238E27FC236}">
                <a16:creationId xmlns:a16="http://schemas.microsoft.com/office/drawing/2014/main" id="{1C518424-CD33-F8D4-5B96-B5687ED7C788}"/>
              </a:ext>
            </a:extLst>
          </p:cNvPr>
          <p:cNvSpPr>
            <a:spLocks noGrp="1"/>
          </p:cNvSpPr>
          <p:nvPr>
            <p:ph type="body" sz="quarter" idx="24"/>
          </p:nvPr>
        </p:nvSpPr>
        <p:spPr/>
        <p:txBody>
          <a:bodyPr lIns="91440" tIns="45720" rIns="91440" bIns="45720" anchor="t"/>
          <a:lstStyle/>
          <a:p>
            <a:r>
              <a:rPr lang="en-US" dirty="0">
                <a:latin typeface="Trebuchet MS" panose="020B0603020202020204" pitchFamily="34" charset="0"/>
              </a:rPr>
              <a:t>Fantastic Four | SCMC 2025 - Round 1</a:t>
            </a:r>
          </a:p>
        </p:txBody>
      </p:sp>
      <p:sp>
        <p:nvSpPr>
          <p:cNvPr id="7" name="Slide Number Placeholder 6">
            <a:extLst>
              <a:ext uri="{FF2B5EF4-FFF2-40B4-BE49-F238E27FC236}">
                <a16:creationId xmlns:a16="http://schemas.microsoft.com/office/drawing/2014/main" id="{5A370E7C-FF61-730F-F096-4FA7AE448B53}"/>
              </a:ext>
            </a:extLst>
          </p:cNvPr>
          <p:cNvSpPr>
            <a:spLocks noGrp="1"/>
          </p:cNvSpPr>
          <p:nvPr>
            <p:ph type="sldNum" idx="12"/>
          </p:nvPr>
        </p:nvSpPr>
        <p:spPr/>
        <p:txBody>
          <a:bodyPr/>
          <a:lstStyle/>
          <a:p>
            <a:fld id="{0D61B5D7-6FEB-49B8-9528-EE5550EB872C}" type="slidenum">
              <a:rPr lang="en-CA" smtClean="0"/>
              <a:pPr/>
              <a:t>13</a:t>
            </a:fld>
            <a:endParaRPr lang="en-CA" sz="800">
              <a:solidFill>
                <a:schemeClr val="tx1"/>
              </a:solidFill>
            </a:endParaRPr>
          </a:p>
        </p:txBody>
      </p:sp>
      <p:pic>
        <p:nvPicPr>
          <p:cNvPr id="16" name="Picture Placeholder 15" descr="A white letter in a red circle&#10;&#10;AI-generated content may be incorrect.">
            <a:extLst>
              <a:ext uri="{FF2B5EF4-FFF2-40B4-BE49-F238E27FC236}">
                <a16:creationId xmlns:a16="http://schemas.microsoft.com/office/drawing/2014/main" id="{42BCEB47-213C-CB87-8071-A46C99565B93}"/>
              </a:ext>
            </a:extLst>
          </p:cNvPr>
          <p:cNvPicPr>
            <a:picLocks noChangeAspect="1"/>
          </p:cNvPicPr>
          <p:nvPr/>
        </p:nvPicPr>
        <p:blipFill>
          <a:blip r:embed="rId3">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17" name="Text Placeholder 2">
            <a:extLst>
              <a:ext uri="{FF2B5EF4-FFF2-40B4-BE49-F238E27FC236}">
                <a16:creationId xmlns:a16="http://schemas.microsoft.com/office/drawing/2014/main" id="{37CB0C7E-3DD8-BE1A-9A31-B13CD655C3BF}"/>
              </a:ext>
            </a:extLst>
          </p:cNvPr>
          <p:cNvSpPr txBox="1">
            <a:spLocks/>
          </p:cNvSpPr>
          <p:nvPr/>
        </p:nvSpPr>
        <p:spPr>
          <a:xfrm>
            <a:off x="270000" y="6443141"/>
            <a:ext cx="4302000" cy="217222"/>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latin typeface="Trebuchet MS" panose="020B0603020202020204" pitchFamily="34" charset="0"/>
              </a:rPr>
              <a:t>Sources: Lululemon Annual Reports, Statista, Grand View Research, NASDAQ</a:t>
            </a:r>
          </a:p>
        </p:txBody>
      </p:sp>
      <p:sp>
        <p:nvSpPr>
          <p:cNvPr id="26" name="Text Placeholder 7">
            <a:extLst>
              <a:ext uri="{FF2B5EF4-FFF2-40B4-BE49-F238E27FC236}">
                <a16:creationId xmlns:a16="http://schemas.microsoft.com/office/drawing/2014/main" id="{D44E12AE-D7F3-735E-753A-0B6457FA0631}"/>
              </a:ext>
            </a:extLst>
          </p:cNvPr>
          <p:cNvSpPr txBox="1">
            <a:spLocks/>
          </p:cNvSpPr>
          <p:nvPr/>
        </p:nvSpPr>
        <p:spPr>
          <a:xfrm>
            <a:off x="276224" y="933773"/>
            <a:ext cx="4210050" cy="217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eaLnBrk="1" hangingPunct="1">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pPr algn="ctr"/>
            <a:r>
              <a:rPr lang="en-US" dirty="0">
                <a:latin typeface="Trebuchet MS" panose="020B0603020202020204" pitchFamily="34" charset="0"/>
              </a:rPr>
              <a:t>Revenue Growth by Gender (% Growth, Quarterly)</a:t>
            </a:r>
            <a:endParaRPr lang="en-CA" dirty="0">
              <a:latin typeface="Trebuchet MS" panose="020B0603020202020204" pitchFamily="34" charset="0"/>
            </a:endParaRPr>
          </a:p>
        </p:txBody>
      </p:sp>
      <p:cxnSp>
        <p:nvCxnSpPr>
          <p:cNvPr id="53" name="Straight Connector 52">
            <a:extLst>
              <a:ext uri="{FF2B5EF4-FFF2-40B4-BE49-F238E27FC236}">
                <a16:creationId xmlns:a16="http://schemas.microsoft.com/office/drawing/2014/main" id="{D22E4FC9-ADAD-6674-AFAA-982D27EF5B93}"/>
              </a:ext>
            </a:extLst>
          </p:cNvPr>
          <p:cNvCxnSpPr>
            <a:cxnSpLocks/>
          </p:cNvCxnSpPr>
          <p:nvPr/>
        </p:nvCxnSpPr>
        <p:spPr>
          <a:xfrm>
            <a:off x="431051" y="1187788"/>
            <a:ext cx="3888920" cy="0"/>
          </a:xfrm>
          <a:prstGeom prst="line">
            <a:avLst/>
          </a:prstGeom>
          <a:ln w="19050"/>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B2E4640-0F4B-9F1F-6C1E-ADCD7CCAB426}"/>
              </a:ext>
            </a:extLst>
          </p:cNvPr>
          <p:cNvPicPr>
            <a:picLocks noChangeAspect="1"/>
          </p:cNvPicPr>
          <p:nvPr/>
        </p:nvPicPr>
        <p:blipFill>
          <a:blip r:embed="rId4"/>
          <a:srcRect t="16113"/>
          <a:stretch>
            <a:fillRect/>
          </a:stretch>
        </p:blipFill>
        <p:spPr>
          <a:xfrm>
            <a:off x="4313746" y="4668925"/>
            <a:ext cx="4830254" cy="1561093"/>
          </a:xfrm>
          <a:prstGeom prst="rect">
            <a:avLst/>
          </a:prstGeom>
        </p:spPr>
      </p:pic>
      <p:sp>
        <p:nvSpPr>
          <p:cNvPr id="32" name="Text Placeholder 7">
            <a:extLst>
              <a:ext uri="{FF2B5EF4-FFF2-40B4-BE49-F238E27FC236}">
                <a16:creationId xmlns:a16="http://schemas.microsoft.com/office/drawing/2014/main" id="{18B09B39-6851-9B92-C5C5-729420E96FFB}"/>
              </a:ext>
            </a:extLst>
          </p:cNvPr>
          <p:cNvSpPr txBox="1">
            <a:spLocks/>
          </p:cNvSpPr>
          <p:nvPr/>
        </p:nvSpPr>
        <p:spPr>
          <a:xfrm>
            <a:off x="4572000" y="4232185"/>
            <a:ext cx="4210050" cy="217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eaLnBrk="1" hangingPunct="1">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pPr algn="ctr"/>
            <a:r>
              <a:rPr lang="en-US" dirty="0">
                <a:latin typeface="Trebuchet MS" panose="020B0603020202020204" pitchFamily="34" charset="0"/>
              </a:rPr>
              <a:t>Revenue Mix by Gender (% of Revenue)</a:t>
            </a:r>
            <a:endParaRPr lang="en-CA" dirty="0">
              <a:latin typeface="Trebuchet MS" panose="020B0603020202020204" pitchFamily="34" charset="0"/>
            </a:endParaRPr>
          </a:p>
        </p:txBody>
      </p:sp>
      <p:cxnSp>
        <p:nvCxnSpPr>
          <p:cNvPr id="33" name="Straight Connector 32">
            <a:extLst>
              <a:ext uri="{FF2B5EF4-FFF2-40B4-BE49-F238E27FC236}">
                <a16:creationId xmlns:a16="http://schemas.microsoft.com/office/drawing/2014/main" id="{C862E4E5-E73C-46DF-D8D8-C8E0C2572B25}"/>
              </a:ext>
            </a:extLst>
          </p:cNvPr>
          <p:cNvCxnSpPr>
            <a:cxnSpLocks/>
          </p:cNvCxnSpPr>
          <p:nvPr/>
        </p:nvCxnSpPr>
        <p:spPr>
          <a:xfrm>
            <a:off x="4726827" y="4486200"/>
            <a:ext cx="3888920" cy="0"/>
          </a:xfrm>
          <a:prstGeom prst="line">
            <a:avLst/>
          </a:prstGeom>
          <a:ln w="19050"/>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36305E27-E4C1-4A68-F48A-BF1C80EA6854}"/>
              </a:ext>
            </a:extLst>
          </p:cNvPr>
          <p:cNvSpPr/>
          <p:nvPr/>
        </p:nvSpPr>
        <p:spPr>
          <a:xfrm>
            <a:off x="1752600" y="1886131"/>
            <a:ext cx="674436" cy="334977"/>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131B9725-312F-3C36-7EFD-E577BD290E55}"/>
              </a:ext>
            </a:extLst>
          </p:cNvPr>
          <p:cNvSpPr txBox="1"/>
          <p:nvPr/>
        </p:nvSpPr>
        <p:spPr>
          <a:xfrm>
            <a:off x="1444263" y="1556891"/>
            <a:ext cx="3042011" cy="215444"/>
          </a:xfrm>
          <a:prstGeom prst="rect">
            <a:avLst/>
          </a:prstGeom>
          <a:noFill/>
        </p:spPr>
        <p:txBody>
          <a:bodyPr wrap="square" rtlCol="0">
            <a:spAutoFit/>
          </a:bodyPr>
          <a:lstStyle/>
          <a:p>
            <a:r>
              <a:rPr lang="en-CA" sz="800" dirty="0">
                <a:latin typeface="Trebuchet MS" panose="020B0603020202020204" pitchFamily="34" charset="0"/>
              </a:rPr>
              <a:t>Men’s revenue growth begins consistently surpassing Women’s</a:t>
            </a:r>
          </a:p>
        </p:txBody>
      </p:sp>
      <p:sp>
        <p:nvSpPr>
          <p:cNvPr id="43" name="Rectangle: Rounded Corners 42">
            <a:extLst>
              <a:ext uri="{FF2B5EF4-FFF2-40B4-BE49-F238E27FC236}">
                <a16:creationId xmlns:a16="http://schemas.microsoft.com/office/drawing/2014/main" id="{D09EEBBF-3FDC-6C06-99C9-D2C0EEEF0ADB}"/>
              </a:ext>
            </a:extLst>
          </p:cNvPr>
          <p:cNvSpPr/>
          <p:nvPr/>
        </p:nvSpPr>
        <p:spPr>
          <a:xfrm>
            <a:off x="4726826" y="2743776"/>
            <a:ext cx="360119" cy="1372509"/>
          </a:xfrm>
          <a:prstGeom prst="roundRect">
            <a:avLst/>
          </a:prstGeom>
          <a:solidFill>
            <a:srgbClr val="C70E2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CA" sz="1100" b="1" dirty="0">
                <a:solidFill>
                  <a:schemeClr val="bg1"/>
                </a:solidFill>
                <a:latin typeface="Trebuchet MS" panose="020B0603020202020204" pitchFamily="34" charset="0"/>
              </a:rPr>
              <a:t>Street View</a:t>
            </a:r>
          </a:p>
        </p:txBody>
      </p:sp>
      <p:sp>
        <p:nvSpPr>
          <p:cNvPr id="47" name="TextBox 46">
            <a:extLst>
              <a:ext uri="{FF2B5EF4-FFF2-40B4-BE49-F238E27FC236}">
                <a16:creationId xmlns:a16="http://schemas.microsoft.com/office/drawing/2014/main" id="{F23907D7-135F-8A80-CDAB-30C5DAB0E7F2}"/>
              </a:ext>
            </a:extLst>
          </p:cNvPr>
          <p:cNvSpPr txBox="1"/>
          <p:nvPr/>
        </p:nvSpPr>
        <p:spPr>
          <a:xfrm>
            <a:off x="4726827" y="1237972"/>
            <a:ext cx="3986122" cy="1061829"/>
          </a:xfrm>
          <a:prstGeom prst="rect">
            <a:avLst/>
          </a:prstGeom>
          <a:noFill/>
        </p:spPr>
        <p:txBody>
          <a:bodyPr wrap="square">
            <a:spAutoFit/>
          </a:bodyPr>
          <a:lstStyle/>
          <a:p>
            <a:pPr marL="171450" indent="-171450">
              <a:buFont typeface="Wingdings" panose="05000000000000000000" pitchFamily="2" charset="2"/>
              <a:buChar char="§"/>
            </a:pPr>
            <a:r>
              <a:rPr lang="en-CA" sz="900" dirty="0">
                <a:latin typeface="Trebuchet MS" panose="020B0603020202020204" pitchFamily="34" charset="0"/>
              </a:rPr>
              <a:t>Lululemon’s men’s growth is not simply cyclical. The global trend of male participation in fitness and lifestyle apparel continues to expand and demand for premium product increases accordingly</a:t>
            </a:r>
          </a:p>
          <a:p>
            <a:pPr marL="171450" indent="-171450">
              <a:buFont typeface="Wingdings" panose="05000000000000000000" pitchFamily="2" charset="2"/>
              <a:buChar char="§"/>
            </a:pPr>
            <a:r>
              <a:rPr lang="en-CA" sz="900" dirty="0">
                <a:latin typeface="Trebuchet MS" panose="020B0603020202020204" pitchFamily="34" charset="0"/>
              </a:rPr>
              <a:t>Even in a decelerating macro consumer spending environment, </a:t>
            </a:r>
            <a:r>
              <a:rPr lang="en-US" sz="900" dirty="0">
                <a:latin typeface="Trebuchet MS" panose="020B0603020202020204" pitchFamily="34" charset="0"/>
              </a:rPr>
              <a:t>men’s revenue has held up better than women’s, perhaps signaling that men are less price-sensitive and more loyal to technical offerings</a:t>
            </a:r>
            <a:endParaRPr lang="en-CA" sz="900" dirty="0">
              <a:latin typeface="Trebuchet MS" panose="020B0603020202020204" pitchFamily="34" charset="0"/>
            </a:endParaRPr>
          </a:p>
          <a:p>
            <a:pPr marL="171450" indent="-171450">
              <a:buFont typeface="Wingdings" panose="05000000000000000000" pitchFamily="2" charset="2"/>
              <a:buChar char="§"/>
            </a:pPr>
            <a:r>
              <a:rPr lang="en-US" sz="900" dirty="0">
                <a:latin typeface="Trebuchet MS" panose="020B0603020202020204" pitchFamily="34" charset="0"/>
              </a:rPr>
              <a:t>Competitors struggle to match performance categories (run and golf)</a:t>
            </a:r>
          </a:p>
        </p:txBody>
      </p:sp>
      <p:sp>
        <p:nvSpPr>
          <p:cNvPr id="48" name="Text Placeholder 7">
            <a:extLst>
              <a:ext uri="{FF2B5EF4-FFF2-40B4-BE49-F238E27FC236}">
                <a16:creationId xmlns:a16="http://schemas.microsoft.com/office/drawing/2014/main" id="{B942B561-2E65-A34F-51D1-324BBA6FD788}"/>
              </a:ext>
            </a:extLst>
          </p:cNvPr>
          <p:cNvSpPr txBox="1">
            <a:spLocks/>
          </p:cNvSpPr>
          <p:nvPr/>
        </p:nvSpPr>
        <p:spPr>
          <a:xfrm>
            <a:off x="4572000" y="933773"/>
            <a:ext cx="4210050" cy="217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eaLnBrk="1" hangingPunct="1">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pPr algn="ctr"/>
            <a:r>
              <a:rPr lang="en-US" dirty="0">
                <a:latin typeface="Trebuchet MS" panose="020B0603020202020204" pitchFamily="34" charset="0"/>
              </a:rPr>
              <a:t>Men’s Revenue Growth Consistently Outpaces Women’s</a:t>
            </a:r>
            <a:endParaRPr lang="en-CA" dirty="0">
              <a:latin typeface="Trebuchet MS" panose="020B0603020202020204" pitchFamily="34" charset="0"/>
            </a:endParaRPr>
          </a:p>
        </p:txBody>
      </p:sp>
      <p:cxnSp>
        <p:nvCxnSpPr>
          <p:cNvPr id="49" name="Straight Connector 48">
            <a:extLst>
              <a:ext uri="{FF2B5EF4-FFF2-40B4-BE49-F238E27FC236}">
                <a16:creationId xmlns:a16="http://schemas.microsoft.com/office/drawing/2014/main" id="{D9C4E0B3-57B9-EC66-5082-3F4245ACCB39}"/>
              </a:ext>
            </a:extLst>
          </p:cNvPr>
          <p:cNvCxnSpPr>
            <a:cxnSpLocks/>
          </p:cNvCxnSpPr>
          <p:nvPr/>
        </p:nvCxnSpPr>
        <p:spPr>
          <a:xfrm>
            <a:off x="4726827" y="1187788"/>
            <a:ext cx="3888920" cy="0"/>
          </a:xfrm>
          <a:prstGeom prst="line">
            <a:avLst/>
          </a:prstGeom>
          <a:ln w="19050"/>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F45C0307-1C27-037F-2865-66A2EE3BE347}"/>
              </a:ext>
            </a:extLst>
          </p:cNvPr>
          <p:cNvSpPr/>
          <p:nvPr/>
        </p:nvSpPr>
        <p:spPr>
          <a:xfrm>
            <a:off x="4726826" y="2319688"/>
            <a:ext cx="3888920" cy="345754"/>
          </a:xfrm>
          <a:prstGeom prst="rect">
            <a:avLst/>
          </a:prstGeom>
          <a:solidFill>
            <a:srgbClr val="F7D4D9"/>
          </a:solidFill>
          <a:ln w="12700">
            <a:solidFill>
              <a:srgbClr val="C70E2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solidFill>
                  <a:schemeClr val="tx1"/>
                </a:solidFill>
                <a:latin typeface="Trebuchet MS" panose="020B0603020202020204" pitchFamily="34" charset="0"/>
              </a:rPr>
              <a:t>The global men’s activewear market is growing at 8.7% annually, expanding to US$240B by 2030, outpacing general apparel growth</a:t>
            </a:r>
          </a:p>
        </p:txBody>
      </p:sp>
      <p:sp>
        <p:nvSpPr>
          <p:cNvPr id="55" name="Rectangle: Rounded Corners 54">
            <a:extLst>
              <a:ext uri="{FF2B5EF4-FFF2-40B4-BE49-F238E27FC236}">
                <a16:creationId xmlns:a16="http://schemas.microsoft.com/office/drawing/2014/main" id="{355FAC3D-D4D4-1908-B85B-F55A3BCBB0AE}"/>
              </a:ext>
            </a:extLst>
          </p:cNvPr>
          <p:cNvSpPr/>
          <p:nvPr/>
        </p:nvSpPr>
        <p:spPr>
          <a:xfrm>
            <a:off x="6776626" y="2728875"/>
            <a:ext cx="360119" cy="1372509"/>
          </a:xfrm>
          <a:prstGeom prst="roundRect">
            <a:avLst/>
          </a:prstGeom>
          <a:solidFill>
            <a:srgbClr val="1F7C3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CA" sz="1100" b="1" dirty="0">
                <a:solidFill>
                  <a:schemeClr val="bg1"/>
                </a:solidFill>
                <a:latin typeface="Trebuchet MS" panose="020B0603020202020204" pitchFamily="34" charset="0"/>
              </a:rPr>
              <a:t>Our View</a:t>
            </a:r>
          </a:p>
        </p:txBody>
      </p:sp>
      <p:sp>
        <p:nvSpPr>
          <p:cNvPr id="56" name="Rectangle: Rounded Corners 55">
            <a:extLst>
              <a:ext uri="{FF2B5EF4-FFF2-40B4-BE49-F238E27FC236}">
                <a16:creationId xmlns:a16="http://schemas.microsoft.com/office/drawing/2014/main" id="{BA791D22-2777-BB7C-DF7A-566B55841E30}"/>
              </a:ext>
            </a:extLst>
          </p:cNvPr>
          <p:cNvSpPr/>
          <p:nvPr/>
        </p:nvSpPr>
        <p:spPr>
          <a:xfrm>
            <a:off x="7136745" y="2727844"/>
            <a:ext cx="1479002" cy="137250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Rectangle: Rounded Corners 57">
            <a:extLst>
              <a:ext uri="{FF2B5EF4-FFF2-40B4-BE49-F238E27FC236}">
                <a16:creationId xmlns:a16="http://schemas.microsoft.com/office/drawing/2014/main" id="{B1AF1EEA-19B0-4C2F-C788-52ECD6D171D6}"/>
              </a:ext>
            </a:extLst>
          </p:cNvPr>
          <p:cNvSpPr/>
          <p:nvPr/>
        </p:nvSpPr>
        <p:spPr>
          <a:xfrm>
            <a:off x="5086945" y="2742745"/>
            <a:ext cx="1479002" cy="137250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9" name="Text Placeholder 7">
            <a:extLst>
              <a:ext uri="{FF2B5EF4-FFF2-40B4-BE49-F238E27FC236}">
                <a16:creationId xmlns:a16="http://schemas.microsoft.com/office/drawing/2014/main" id="{CE44045E-DE30-37A8-1B6A-8D7BEA6DF844}"/>
              </a:ext>
            </a:extLst>
          </p:cNvPr>
          <p:cNvSpPr txBox="1">
            <a:spLocks/>
          </p:cNvSpPr>
          <p:nvPr/>
        </p:nvSpPr>
        <p:spPr>
          <a:xfrm>
            <a:off x="270000" y="3756709"/>
            <a:ext cx="4210050" cy="217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eaLnBrk="1" hangingPunct="1">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pPr algn="ctr"/>
            <a:r>
              <a:rPr lang="en-US" dirty="0">
                <a:latin typeface="Trebuchet MS" panose="020B0603020202020204" pitchFamily="34" charset="0"/>
              </a:rPr>
              <a:t>Key Drivers</a:t>
            </a:r>
            <a:endParaRPr lang="en-CA" dirty="0">
              <a:latin typeface="Trebuchet MS" panose="020B0603020202020204" pitchFamily="34" charset="0"/>
            </a:endParaRPr>
          </a:p>
        </p:txBody>
      </p:sp>
      <p:cxnSp>
        <p:nvCxnSpPr>
          <p:cNvPr id="64" name="Straight Connector 63">
            <a:extLst>
              <a:ext uri="{FF2B5EF4-FFF2-40B4-BE49-F238E27FC236}">
                <a16:creationId xmlns:a16="http://schemas.microsoft.com/office/drawing/2014/main" id="{39C5B5D4-9379-C3F7-B92F-44A5D1CD017D}"/>
              </a:ext>
            </a:extLst>
          </p:cNvPr>
          <p:cNvCxnSpPr>
            <a:cxnSpLocks/>
          </p:cNvCxnSpPr>
          <p:nvPr/>
        </p:nvCxnSpPr>
        <p:spPr>
          <a:xfrm>
            <a:off x="424827" y="4010724"/>
            <a:ext cx="3888920" cy="0"/>
          </a:xfrm>
          <a:prstGeom prst="line">
            <a:avLst/>
          </a:prstGeom>
          <a:ln w="19050"/>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F786D0D1-A828-D0DD-EE0A-FBB60850C765}"/>
              </a:ext>
            </a:extLst>
          </p:cNvPr>
          <p:cNvSpPr/>
          <p:nvPr/>
        </p:nvSpPr>
        <p:spPr>
          <a:xfrm>
            <a:off x="435651" y="4115254"/>
            <a:ext cx="3891195" cy="226001"/>
          </a:xfrm>
          <a:prstGeom prst="rect">
            <a:avLst/>
          </a:prstGeom>
          <a:solidFill>
            <a:srgbClr val="D419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b="1" dirty="0">
                <a:latin typeface="Trebuchet MS" panose="020B0603020202020204" pitchFamily="34" charset="0"/>
              </a:rPr>
              <a:t>Secular Behaviour Shift in Male Apparel Consumption</a:t>
            </a:r>
          </a:p>
        </p:txBody>
      </p:sp>
      <p:sp>
        <p:nvSpPr>
          <p:cNvPr id="66" name="Rectangle 65">
            <a:extLst>
              <a:ext uri="{FF2B5EF4-FFF2-40B4-BE49-F238E27FC236}">
                <a16:creationId xmlns:a16="http://schemas.microsoft.com/office/drawing/2014/main" id="{98AD0F85-C7DA-F97D-565F-B0CE361856DC}"/>
              </a:ext>
            </a:extLst>
          </p:cNvPr>
          <p:cNvSpPr/>
          <p:nvPr/>
        </p:nvSpPr>
        <p:spPr>
          <a:xfrm>
            <a:off x="435650" y="4351562"/>
            <a:ext cx="3891195" cy="438466"/>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A3325CB0-795E-689E-1330-B6BBF1FC8318}"/>
              </a:ext>
            </a:extLst>
          </p:cNvPr>
          <p:cNvSpPr/>
          <p:nvPr/>
        </p:nvSpPr>
        <p:spPr>
          <a:xfrm>
            <a:off x="435651" y="5083757"/>
            <a:ext cx="1008613" cy="226001"/>
          </a:xfrm>
          <a:prstGeom prst="rect">
            <a:avLst/>
          </a:prstGeom>
          <a:solidFill>
            <a:srgbClr val="D419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800" b="1" dirty="0">
                <a:latin typeface="Trebuchet MS" panose="020B0603020202020204" pitchFamily="34" charset="0"/>
              </a:rPr>
              <a:t>Global Retail</a:t>
            </a:r>
          </a:p>
        </p:txBody>
      </p:sp>
      <p:sp>
        <p:nvSpPr>
          <p:cNvPr id="68" name="Rectangle 67">
            <a:extLst>
              <a:ext uri="{FF2B5EF4-FFF2-40B4-BE49-F238E27FC236}">
                <a16:creationId xmlns:a16="http://schemas.microsoft.com/office/drawing/2014/main" id="{E5AF9A82-DA66-5DD4-DE96-87F7E0B8BED8}"/>
              </a:ext>
            </a:extLst>
          </p:cNvPr>
          <p:cNvSpPr/>
          <p:nvPr/>
        </p:nvSpPr>
        <p:spPr>
          <a:xfrm>
            <a:off x="435650" y="5309757"/>
            <a:ext cx="1008613" cy="793041"/>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solidFill>
                  <a:schemeClr val="tx1"/>
                </a:solidFill>
                <a:latin typeface="Trebuchet MS" panose="020B0603020202020204" pitchFamily="34" charset="0"/>
              </a:rPr>
              <a:t>International strategy forces adoption of men’s product lines</a:t>
            </a:r>
          </a:p>
        </p:txBody>
      </p:sp>
      <p:sp>
        <p:nvSpPr>
          <p:cNvPr id="69" name="Rectangle 68">
            <a:extLst>
              <a:ext uri="{FF2B5EF4-FFF2-40B4-BE49-F238E27FC236}">
                <a16:creationId xmlns:a16="http://schemas.microsoft.com/office/drawing/2014/main" id="{0753B7E6-5EC0-5B91-983C-E94C64BD9E13}"/>
              </a:ext>
            </a:extLst>
          </p:cNvPr>
          <p:cNvSpPr/>
          <p:nvPr/>
        </p:nvSpPr>
        <p:spPr>
          <a:xfrm>
            <a:off x="3305134" y="5094064"/>
            <a:ext cx="1008613" cy="226001"/>
          </a:xfrm>
          <a:prstGeom prst="rect">
            <a:avLst/>
          </a:prstGeom>
          <a:solidFill>
            <a:srgbClr val="D419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800" b="1" dirty="0">
                <a:latin typeface="Trebuchet MS" panose="020B0603020202020204" pitchFamily="34" charset="0"/>
              </a:rPr>
              <a:t>Category Growth</a:t>
            </a:r>
          </a:p>
        </p:txBody>
      </p:sp>
      <p:sp>
        <p:nvSpPr>
          <p:cNvPr id="70" name="Rectangle 69">
            <a:extLst>
              <a:ext uri="{FF2B5EF4-FFF2-40B4-BE49-F238E27FC236}">
                <a16:creationId xmlns:a16="http://schemas.microsoft.com/office/drawing/2014/main" id="{9806D0DC-B397-626D-18C1-FF82209E9951}"/>
              </a:ext>
            </a:extLst>
          </p:cNvPr>
          <p:cNvSpPr/>
          <p:nvPr/>
        </p:nvSpPr>
        <p:spPr>
          <a:xfrm>
            <a:off x="3305133" y="5320064"/>
            <a:ext cx="1008613" cy="78273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solidFill>
                  <a:schemeClr val="tx1"/>
                </a:solidFill>
                <a:latin typeface="Trebuchet MS" panose="020B0603020202020204" pitchFamily="34" charset="0"/>
              </a:rPr>
              <a:t>Functional performance creates a moat and recurring sales</a:t>
            </a:r>
          </a:p>
        </p:txBody>
      </p:sp>
      <p:sp>
        <p:nvSpPr>
          <p:cNvPr id="71" name="Rectangle 70">
            <a:extLst>
              <a:ext uri="{FF2B5EF4-FFF2-40B4-BE49-F238E27FC236}">
                <a16:creationId xmlns:a16="http://schemas.microsoft.com/office/drawing/2014/main" id="{B06D0532-51C6-38E7-FA5E-83E9DCF4F2D6}"/>
              </a:ext>
            </a:extLst>
          </p:cNvPr>
          <p:cNvSpPr/>
          <p:nvPr/>
        </p:nvSpPr>
        <p:spPr>
          <a:xfrm>
            <a:off x="1922730" y="5083757"/>
            <a:ext cx="1008613" cy="226001"/>
          </a:xfrm>
          <a:prstGeom prst="rect">
            <a:avLst/>
          </a:prstGeom>
          <a:solidFill>
            <a:srgbClr val="D419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800" b="1" dirty="0">
                <a:latin typeface="Trebuchet MS" panose="020B0603020202020204" pitchFamily="34" charset="0"/>
              </a:rPr>
              <a:t>Omni-Channel</a:t>
            </a:r>
          </a:p>
        </p:txBody>
      </p:sp>
      <p:sp>
        <p:nvSpPr>
          <p:cNvPr id="72" name="Rectangle 71">
            <a:extLst>
              <a:ext uri="{FF2B5EF4-FFF2-40B4-BE49-F238E27FC236}">
                <a16:creationId xmlns:a16="http://schemas.microsoft.com/office/drawing/2014/main" id="{528D2951-982A-FFF6-5D3F-51B8A2848EA0}"/>
              </a:ext>
            </a:extLst>
          </p:cNvPr>
          <p:cNvSpPr/>
          <p:nvPr/>
        </p:nvSpPr>
        <p:spPr>
          <a:xfrm>
            <a:off x="1922729" y="5320064"/>
            <a:ext cx="1008613" cy="69613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solidFill>
                  <a:schemeClr val="tx1"/>
                </a:solidFill>
                <a:latin typeface="Trebuchet MS" panose="020B0603020202020204" pitchFamily="34" charset="0"/>
              </a:rPr>
              <a:t>Omnichannel penetration allows for personalized engagement</a:t>
            </a:r>
          </a:p>
        </p:txBody>
      </p:sp>
      <p:sp>
        <p:nvSpPr>
          <p:cNvPr id="77" name="Arrow: Down 76">
            <a:extLst>
              <a:ext uri="{FF2B5EF4-FFF2-40B4-BE49-F238E27FC236}">
                <a16:creationId xmlns:a16="http://schemas.microsoft.com/office/drawing/2014/main" id="{43AD3B27-BCDB-1266-EFC7-76ABCBA90AB4}"/>
              </a:ext>
            </a:extLst>
          </p:cNvPr>
          <p:cNvSpPr/>
          <p:nvPr/>
        </p:nvSpPr>
        <p:spPr>
          <a:xfrm>
            <a:off x="3725203" y="4838907"/>
            <a:ext cx="168474" cy="226001"/>
          </a:xfrm>
          <a:prstGeom prst="downArrow">
            <a:avLst/>
          </a:prstGeom>
          <a:solidFill>
            <a:srgbClr val="E945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Arrow: Down 77">
            <a:extLst>
              <a:ext uri="{FF2B5EF4-FFF2-40B4-BE49-F238E27FC236}">
                <a16:creationId xmlns:a16="http://schemas.microsoft.com/office/drawing/2014/main" id="{8DD131C6-6C50-9448-D840-3D9E82B32D0B}"/>
              </a:ext>
            </a:extLst>
          </p:cNvPr>
          <p:cNvSpPr/>
          <p:nvPr/>
        </p:nvSpPr>
        <p:spPr>
          <a:xfrm>
            <a:off x="855719" y="4829207"/>
            <a:ext cx="168474" cy="226001"/>
          </a:xfrm>
          <a:prstGeom prst="downArrow">
            <a:avLst/>
          </a:prstGeom>
          <a:solidFill>
            <a:srgbClr val="E945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Arrow: Down 79">
            <a:extLst>
              <a:ext uri="{FF2B5EF4-FFF2-40B4-BE49-F238E27FC236}">
                <a16:creationId xmlns:a16="http://schemas.microsoft.com/office/drawing/2014/main" id="{35958949-B8BF-7A81-78B7-7082B81E6AC4}"/>
              </a:ext>
            </a:extLst>
          </p:cNvPr>
          <p:cNvSpPr/>
          <p:nvPr/>
        </p:nvSpPr>
        <p:spPr>
          <a:xfrm>
            <a:off x="2342798" y="4826823"/>
            <a:ext cx="168474" cy="162414"/>
          </a:xfrm>
          <a:prstGeom prst="downArrow">
            <a:avLst/>
          </a:prstGeom>
          <a:solidFill>
            <a:srgbClr val="E945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TextBox 80">
            <a:extLst>
              <a:ext uri="{FF2B5EF4-FFF2-40B4-BE49-F238E27FC236}">
                <a16:creationId xmlns:a16="http://schemas.microsoft.com/office/drawing/2014/main" id="{C97C230F-6DA9-AFEE-035A-7E40004A3A73}"/>
              </a:ext>
            </a:extLst>
          </p:cNvPr>
          <p:cNvSpPr txBox="1"/>
          <p:nvPr/>
        </p:nvSpPr>
        <p:spPr>
          <a:xfrm>
            <a:off x="5116818" y="2780411"/>
            <a:ext cx="1479002" cy="1338828"/>
          </a:xfrm>
          <a:prstGeom prst="rect">
            <a:avLst/>
          </a:prstGeom>
          <a:noFill/>
        </p:spPr>
        <p:txBody>
          <a:bodyPr wrap="square">
            <a:spAutoFit/>
          </a:bodyPr>
          <a:lstStyle/>
          <a:p>
            <a:pPr marL="171450" indent="-171450">
              <a:buFont typeface="Arial" panose="020B0604020202020204" pitchFamily="34" charset="0"/>
              <a:buChar char="•"/>
            </a:pPr>
            <a:r>
              <a:rPr lang="en-CA" sz="900" dirty="0">
                <a:latin typeface="Trebuchet MS" panose="020B0603020202020204" pitchFamily="34" charset="0"/>
              </a:rPr>
              <a:t>Street claims that Vuori, Alo, Nike are </a:t>
            </a:r>
            <a:r>
              <a:rPr lang="en-US" sz="900" dirty="0">
                <a:latin typeface="Trebuchet MS" panose="020B0603020202020204" pitchFamily="34" charset="0"/>
              </a:rPr>
              <a:t>targeting men aggressively, capping market share gains</a:t>
            </a:r>
          </a:p>
          <a:p>
            <a:pPr marL="171450" indent="-171450">
              <a:buFont typeface="Arial" panose="020B0604020202020204" pitchFamily="34" charset="0"/>
              <a:buChar char="•"/>
            </a:pPr>
            <a:r>
              <a:rPr lang="en-US" sz="900" dirty="0">
                <a:latin typeface="Trebuchet MS" panose="020B0603020202020204" pitchFamily="34" charset="0"/>
              </a:rPr>
              <a:t>Believes strength is temporary and not fundamental due to tariffs and inflation</a:t>
            </a:r>
          </a:p>
        </p:txBody>
      </p:sp>
      <p:sp>
        <p:nvSpPr>
          <p:cNvPr id="82" name="TextBox 81">
            <a:extLst>
              <a:ext uri="{FF2B5EF4-FFF2-40B4-BE49-F238E27FC236}">
                <a16:creationId xmlns:a16="http://schemas.microsoft.com/office/drawing/2014/main" id="{214F351B-D975-2EAF-F223-73A6BB901E6D}"/>
              </a:ext>
            </a:extLst>
          </p:cNvPr>
          <p:cNvSpPr txBox="1"/>
          <p:nvPr/>
        </p:nvSpPr>
        <p:spPr>
          <a:xfrm>
            <a:off x="7166618" y="2779922"/>
            <a:ext cx="1479002" cy="1200329"/>
          </a:xfrm>
          <a:prstGeom prst="rect">
            <a:avLst/>
          </a:prstGeom>
          <a:noFill/>
        </p:spPr>
        <p:txBody>
          <a:bodyPr wrap="square">
            <a:spAutoFit/>
          </a:bodyPr>
          <a:lstStyle/>
          <a:p>
            <a:pPr marL="171450" indent="-171450">
              <a:buFont typeface="Arial" panose="020B0604020202020204" pitchFamily="34" charset="0"/>
              <a:buChar char="•"/>
            </a:pPr>
            <a:r>
              <a:rPr lang="en-CA" sz="900" dirty="0">
                <a:latin typeface="Trebuchet MS" panose="020B0603020202020204" pitchFamily="34" charset="0"/>
              </a:rPr>
              <a:t>Strategic moves like athlete partnerships and NHL merchandise increased awareness</a:t>
            </a:r>
          </a:p>
          <a:p>
            <a:pPr marL="171450" indent="-171450">
              <a:buFont typeface="Arial" panose="020B0604020202020204" pitchFamily="34" charset="0"/>
              <a:buChar char="•"/>
            </a:pPr>
            <a:r>
              <a:rPr lang="en-CA" sz="900" dirty="0">
                <a:latin typeface="Trebuchet MS" panose="020B0603020202020204" pitchFamily="34" charset="0"/>
              </a:rPr>
              <a:t>Men’s demand in underpenetrated markets compounds domestic trends</a:t>
            </a:r>
          </a:p>
        </p:txBody>
      </p:sp>
    </p:spTree>
    <p:extLst>
      <p:ext uri="{BB962C8B-B14F-4D97-AF65-F5344CB8AC3E}">
        <p14:creationId xmlns:p14="http://schemas.microsoft.com/office/powerpoint/2010/main" val="2715239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403F0-5B62-8BC8-62AF-9825C62B5D24}"/>
            </a:ext>
          </a:extLst>
        </p:cNvPr>
        <p:cNvGrpSpPr/>
        <p:nvPr/>
      </p:nvGrpSpPr>
      <p:grpSpPr>
        <a:xfrm>
          <a:off x="0" y="0"/>
          <a:ext cx="0" cy="0"/>
          <a:chOff x="0" y="0"/>
          <a:chExt cx="0" cy="0"/>
        </a:xfrm>
      </p:grpSpPr>
      <p:pic>
        <p:nvPicPr>
          <p:cNvPr id="3" name="Picture 2" descr="A group of people running&#10;&#10;AI-generated content may be incorrect.">
            <a:extLst>
              <a:ext uri="{FF2B5EF4-FFF2-40B4-BE49-F238E27FC236}">
                <a16:creationId xmlns:a16="http://schemas.microsoft.com/office/drawing/2014/main" id="{3CE6AC00-164F-F282-4D2C-9AA812E2A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258" y="20878"/>
            <a:ext cx="10283400" cy="6857999"/>
          </a:xfrm>
          <a:prstGeom prst="rect">
            <a:avLst/>
          </a:prstGeom>
        </p:spPr>
      </p:pic>
      <p:sp>
        <p:nvSpPr>
          <p:cNvPr id="4" name="Rectangle 3">
            <a:extLst>
              <a:ext uri="{FF2B5EF4-FFF2-40B4-BE49-F238E27FC236}">
                <a16:creationId xmlns:a16="http://schemas.microsoft.com/office/drawing/2014/main" id="{B760F0F7-B977-8E15-5D90-65DF504C0656}"/>
              </a:ext>
            </a:extLst>
          </p:cNvPr>
          <p:cNvSpPr/>
          <p:nvPr/>
        </p:nvSpPr>
        <p:spPr>
          <a:xfrm>
            <a:off x="-466725" y="-133350"/>
            <a:ext cx="10458450" cy="7200900"/>
          </a:xfrm>
          <a:prstGeom prst="rect">
            <a:avLst/>
          </a:prstGeom>
          <a:solidFill>
            <a:schemeClr val="bg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Slide Number Placeholder 5">
            <a:extLst>
              <a:ext uri="{FF2B5EF4-FFF2-40B4-BE49-F238E27FC236}">
                <a16:creationId xmlns:a16="http://schemas.microsoft.com/office/drawing/2014/main" id="{B1535D21-71AD-9507-E6D8-A63E4407E44E}"/>
              </a:ext>
            </a:extLst>
          </p:cNvPr>
          <p:cNvSpPr>
            <a:spLocks noGrp="1"/>
          </p:cNvSpPr>
          <p:nvPr>
            <p:ph type="sldNum" idx="12"/>
          </p:nvPr>
        </p:nvSpPr>
        <p:spPr/>
        <p:txBody>
          <a:bodyPr/>
          <a:lstStyle/>
          <a:p>
            <a:fld id="{0D61B5D7-6FEB-49B8-9528-EE5550EB872C}" type="slidenum">
              <a:rPr lang="en-CA" smtClean="0"/>
              <a:pPr/>
              <a:t>14</a:t>
            </a:fld>
            <a:endParaRPr lang="en-CA" sz="800">
              <a:solidFill>
                <a:schemeClr val="tx1"/>
              </a:solidFill>
            </a:endParaRPr>
          </a:p>
        </p:txBody>
      </p:sp>
      <p:sp>
        <p:nvSpPr>
          <p:cNvPr id="11" name="Title 1">
            <a:extLst>
              <a:ext uri="{FF2B5EF4-FFF2-40B4-BE49-F238E27FC236}">
                <a16:creationId xmlns:a16="http://schemas.microsoft.com/office/drawing/2014/main" id="{B273D118-9DB4-2FA1-6AA3-D2C1E775AA96}"/>
              </a:ext>
            </a:extLst>
          </p:cNvPr>
          <p:cNvSpPr>
            <a:spLocks noGrp="1"/>
          </p:cNvSpPr>
          <p:nvPr>
            <p:ph type="ctrTitle" sz="quarter"/>
          </p:nvPr>
        </p:nvSpPr>
        <p:spPr>
          <a:xfrm>
            <a:off x="254000" y="3292476"/>
            <a:ext cx="8534400" cy="496887"/>
          </a:xfrm>
        </p:spPr>
        <p:txBody>
          <a:bodyPr/>
          <a:lstStyle/>
          <a:p>
            <a:pPr algn="ctr"/>
            <a:r>
              <a:rPr lang="en-US" sz="4400" b="1" spc="300" dirty="0">
                <a:solidFill>
                  <a:schemeClr val="bg1"/>
                </a:solidFill>
                <a:latin typeface="Trebuchet MS" panose="020B0603020202020204" pitchFamily="34" charset="0"/>
              </a:rPr>
              <a:t>VALUATION</a:t>
            </a:r>
          </a:p>
        </p:txBody>
      </p:sp>
      <p:pic>
        <p:nvPicPr>
          <p:cNvPr id="13" name="Picture 12" descr="A black and white logo&#10;&#10;AI-generated content may be incorrect.">
            <a:extLst>
              <a:ext uri="{FF2B5EF4-FFF2-40B4-BE49-F238E27FC236}">
                <a16:creationId xmlns:a16="http://schemas.microsoft.com/office/drawing/2014/main" id="{7C7B9978-A4D0-E25B-5AED-B0E1E949E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188" y="1626236"/>
            <a:ext cx="1661624" cy="1666240"/>
          </a:xfrm>
          <a:prstGeom prst="rect">
            <a:avLst/>
          </a:prstGeom>
        </p:spPr>
      </p:pic>
    </p:spTree>
    <p:extLst>
      <p:ext uri="{BB962C8B-B14F-4D97-AF65-F5344CB8AC3E}">
        <p14:creationId xmlns:p14="http://schemas.microsoft.com/office/powerpoint/2010/main" val="79106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6CB2-34F3-6576-5931-F3E26BCE97B6}"/>
              </a:ext>
            </a:extLst>
          </p:cNvPr>
          <p:cNvSpPr>
            <a:spLocks noGrp="1"/>
          </p:cNvSpPr>
          <p:nvPr>
            <p:ph type="ctrTitle" sz="quarter"/>
          </p:nvPr>
        </p:nvSpPr>
        <p:spPr>
          <a:xfrm>
            <a:off x="183322" y="253916"/>
            <a:ext cx="8534400" cy="496887"/>
          </a:xfrm>
        </p:spPr>
        <p:txBody>
          <a:bodyPr lIns="91440" tIns="45720" rIns="91440" bIns="45720" anchor="ctr"/>
          <a:lstStyle/>
          <a:p>
            <a:r>
              <a:rPr lang="en-US" sz="2800" dirty="0">
                <a:latin typeface="Trebuchet MS" panose="020B0603020202020204" pitchFamily="34" charset="0"/>
              </a:rPr>
              <a:t>DCF Earnings Model – Base Case</a:t>
            </a:r>
          </a:p>
        </p:txBody>
      </p:sp>
      <p:sp>
        <p:nvSpPr>
          <p:cNvPr id="3" name="Text Placeholder 2">
            <a:extLst>
              <a:ext uri="{FF2B5EF4-FFF2-40B4-BE49-F238E27FC236}">
                <a16:creationId xmlns:a16="http://schemas.microsoft.com/office/drawing/2014/main" id="{CC6C4F3A-4D93-C95A-6AEA-407416D4E953}"/>
              </a:ext>
            </a:extLst>
          </p:cNvPr>
          <p:cNvSpPr>
            <a:spLocks noGrp="1"/>
          </p:cNvSpPr>
          <p:nvPr>
            <p:ph type="body" sz="quarter" idx="15"/>
          </p:nvPr>
        </p:nvSpPr>
        <p:spPr/>
        <p:txBody>
          <a:bodyPr lIns="91440" tIns="45720" rIns="91440" bIns="45720" anchor="t"/>
          <a:lstStyle/>
          <a:p>
            <a:r>
              <a:rPr lang="en-US" dirty="0">
                <a:latin typeface="Trebuchet MS" panose="020B0603020202020204" pitchFamily="34" charset="0"/>
              </a:rPr>
              <a:t>Fantastic Four | SCMC 2025 - Round 1</a:t>
            </a:r>
          </a:p>
        </p:txBody>
      </p:sp>
      <p:sp>
        <p:nvSpPr>
          <p:cNvPr id="6" name="Slide Number Placeholder 5">
            <a:extLst>
              <a:ext uri="{FF2B5EF4-FFF2-40B4-BE49-F238E27FC236}">
                <a16:creationId xmlns:a16="http://schemas.microsoft.com/office/drawing/2014/main" id="{C4DAEC05-F43E-D356-76E1-B42D92092C6B}"/>
              </a:ext>
            </a:extLst>
          </p:cNvPr>
          <p:cNvSpPr>
            <a:spLocks noGrp="1"/>
          </p:cNvSpPr>
          <p:nvPr>
            <p:ph type="sldNum" idx="12"/>
          </p:nvPr>
        </p:nvSpPr>
        <p:spPr/>
        <p:txBody>
          <a:bodyPr/>
          <a:lstStyle/>
          <a:p>
            <a:fld id="{0D61B5D7-6FEB-49B8-9528-EE5550EB872C}" type="slidenum">
              <a:rPr lang="en-CA" smtClean="0"/>
              <a:pPr/>
              <a:t>15</a:t>
            </a:fld>
            <a:endParaRPr lang="en-CA" sz="800">
              <a:solidFill>
                <a:schemeClr val="tx1"/>
              </a:solidFill>
            </a:endParaRPr>
          </a:p>
        </p:txBody>
      </p:sp>
      <p:sp>
        <p:nvSpPr>
          <p:cNvPr id="11" name="Text Placeholder 4">
            <a:extLst>
              <a:ext uri="{FF2B5EF4-FFF2-40B4-BE49-F238E27FC236}">
                <a16:creationId xmlns:a16="http://schemas.microsoft.com/office/drawing/2014/main" id="{BCCC0CD2-BC19-B34A-E712-05ED0B348B21}"/>
              </a:ext>
            </a:extLst>
          </p:cNvPr>
          <p:cNvSpPr txBox="1">
            <a:spLocks/>
          </p:cNvSpPr>
          <p:nvPr/>
        </p:nvSpPr>
        <p:spPr>
          <a:xfrm>
            <a:off x="179851" y="835719"/>
            <a:ext cx="8647200" cy="2520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Trebuchet MS" panose="020B0603020202020204" pitchFamily="34" charset="0"/>
              </a:rPr>
              <a:t>Perpetuity (Gordon) Growth Method model yields an implied upside of </a:t>
            </a:r>
            <a:r>
              <a:rPr lang="en-US" b="1" dirty="0">
                <a:latin typeface="Trebuchet MS" panose="020B0603020202020204" pitchFamily="34" charset="0"/>
              </a:rPr>
              <a:t>70.72%</a:t>
            </a:r>
          </a:p>
        </p:txBody>
      </p:sp>
      <p:cxnSp>
        <p:nvCxnSpPr>
          <p:cNvPr id="12" name="Straight Arrow Connector 11">
            <a:extLst>
              <a:ext uri="{FF2B5EF4-FFF2-40B4-BE49-F238E27FC236}">
                <a16:creationId xmlns:a16="http://schemas.microsoft.com/office/drawing/2014/main" id="{B3F1EDE7-642F-EBB9-123F-B273DBC6A8D9}"/>
              </a:ext>
            </a:extLst>
          </p:cNvPr>
          <p:cNvCxnSpPr/>
          <p:nvPr/>
        </p:nvCxnSpPr>
        <p:spPr>
          <a:xfrm>
            <a:off x="248522" y="749502"/>
            <a:ext cx="6027331" cy="6645"/>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7233A63-74E1-5950-8B6C-9BFA68CB9FB1}"/>
              </a:ext>
            </a:extLst>
          </p:cNvPr>
          <p:cNvCxnSpPr>
            <a:cxnSpLocks/>
          </p:cNvCxnSpPr>
          <p:nvPr/>
        </p:nvCxnSpPr>
        <p:spPr>
          <a:xfrm flipV="1">
            <a:off x="5518571" y="4407712"/>
            <a:ext cx="3292153" cy="1376"/>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35C4474-2B2E-167F-40A1-F1F82384ECD0}"/>
              </a:ext>
            </a:extLst>
          </p:cNvPr>
          <p:cNvSpPr txBox="1"/>
          <p:nvPr/>
        </p:nvSpPr>
        <p:spPr>
          <a:xfrm>
            <a:off x="5512793" y="4039249"/>
            <a:ext cx="32953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Georgia"/>
              </a:rPr>
              <a:t>Implied Share Price</a:t>
            </a:r>
            <a:endParaRPr lang="en-US">
              <a:latin typeface="Georgia"/>
            </a:endParaRPr>
          </a:p>
        </p:txBody>
      </p:sp>
      <p:pic>
        <p:nvPicPr>
          <p:cNvPr id="33" name="Picture Placeholder 15" descr="A white letter in a red circle&#10;&#10;AI-generated content may be incorrect.">
            <a:extLst>
              <a:ext uri="{FF2B5EF4-FFF2-40B4-BE49-F238E27FC236}">
                <a16:creationId xmlns:a16="http://schemas.microsoft.com/office/drawing/2014/main" id="{CEF03D54-9BA5-2370-6E5A-199D4A4A7BE3}"/>
              </a:ext>
            </a:extLst>
          </p:cNvPr>
          <p:cNvPicPr>
            <a:picLocks noChangeAspect="1"/>
          </p:cNvPicPr>
          <p:nvPr/>
        </p:nvPicPr>
        <p:blipFill>
          <a:blip r:embed="rId2">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34" name="Text Placeholder 2">
            <a:extLst>
              <a:ext uri="{FF2B5EF4-FFF2-40B4-BE49-F238E27FC236}">
                <a16:creationId xmlns:a16="http://schemas.microsoft.com/office/drawing/2014/main" id="{D86C2390-2165-B8B5-BA24-E326FB17BD5B}"/>
              </a:ext>
            </a:extLst>
          </p:cNvPr>
          <p:cNvSpPr txBox="1">
            <a:spLocks/>
          </p:cNvSpPr>
          <p:nvPr/>
        </p:nvSpPr>
        <p:spPr>
          <a:xfrm>
            <a:off x="270000" y="6443935"/>
            <a:ext cx="2029459" cy="2164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latin typeface="Trebuchet MS" panose="020B0603020202020204" pitchFamily="34" charset="0"/>
              </a:rPr>
              <a:t>Sources: Analysis, </a:t>
            </a:r>
            <a:r>
              <a:rPr lang="en-US" i="1" dirty="0" err="1">
                <a:latin typeface="Trebuchet MS" panose="020B0603020202020204" pitchFamily="34" charset="0"/>
              </a:rPr>
              <a:t>CapitalIQ</a:t>
            </a:r>
            <a:endParaRPr lang="en-US" i="1" dirty="0">
              <a:latin typeface="Trebuchet MS" panose="020B0603020202020204" pitchFamily="34" charset="0"/>
            </a:endParaRPr>
          </a:p>
          <a:p>
            <a:endParaRPr lang="en-US" i="1" dirty="0">
              <a:latin typeface="Trebuchet MS" panose="020B0603020202020204" pitchFamily="34" charset="0"/>
            </a:endParaRPr>
          </a:p>
        </p:txBody>
      </p:sp>
      <p:pic>
        <p:nvPicPr>
          <p:cNvPr id="4" name="Picture 3" descr="A table with numbers and percentages&#10;&#10;AI-generated content may be incorrect.">
            <a:extLst>
              <a:ext uri="{FF2B5EF4-FFF2-40B4-BE49-F238E27FC236}">
                <a16:creationId xmlns:a16="http://schemas.microsoft.com/office/drawing/2014/main" id="{E138BF67-D401-8E7F-42A4-B67934282941}"/>
              </a:ext>
            </a:extLst>
          </p:cNvPr>
          <p:cNvPicPr>
            <a:picLocks noChangeAspect="1"/>
          </p:cNvPicPr>
          <p:nvPr/>
        </p:nvPicPr>
        <p:blipFill>
          <a:blip r:embed="rId3"/>
          <a:stretch>
            <a:fillRect/>
          </a:stretch>
        </p:blipFill>
        <p:spPr>
          <a:xfrm>
            <a:off x="272486" y="1220980"/>
            <a:ext cx="8705850" cy="2514600"/>
          </a:xfrm>
          <a:prstGeom prst="rect">
            <a:avLst/>
          </a:prstGeom>
        </p:spPr>
      </p:pic>
      <p:pic>
        <p:nvPicPr>
          <p:cNvPr id="9" name="Picture 8" descr="A table with numbers and text&#10;&#10;AI-generated content may be incorrect.">
            <a:extLst>
              <a:ext uri="{FF2B5EF4-FFF2-40B4-BE49-F238E27FC236}">
                <a16:creationId xmlns:a16="http://schemas.microsoft.com/office/drawing/2014/main" id="{BDBEBB90-611B-7410-84FB-243B62396719}"/>
              </a:ext>
            </a:extLst>
          </p:cNvPr>
          <p:cNvPicPr>
            <a:picLocks noChangeAspect="1"/>
          </p:cNvPicPr>
          <p:nvPr/>
        </p:nvPicPr>
        <p:blipFill>
          <a:blip r:embed="rId4"/>
          <a:stretch>
            <a:fillRect/>
          </a:stretch>
        </p:blipFill>
        <p:spPr>
          <a:xfrm>
            <a:off x="249949" y="3863373"/>
            <a:ext cx="4781550" cy="2047875"/>
          </a:xfrm>
          <a:prstGeom prst="rect">
            <a:avLst/>
          </a:prstGeom>
        </p:spPr>
      </p:pic>
      <p:pic>
        <p:nvPicPr>
          <p:cNvPr id="10" name="Picture 9" descr="A table with numbers and a red and yellow background&#10;&#10;AI-generated content may be incorrect.">
            <a:extLst>
              <a:ext uri="{FF2B5EF4-FFF2-40B4-BE49-F238E27FC236}">
                <a16:creationId xmlns:a16="http://schemas.microsoft.com/office/drawing/2014/main" id="{B28A499F-4914-05D8-9BC1-12D57D667D3E}"/>
              </a:ext>
            </a:extLst>
          </p:cNvPr>
          <p:cNvPicPr>
            <a:picLocks noChangeAspect="1"/>
          </p:cNvPicPr>
          <p:nvPr/>
        </p:nvPicPr>
        <p:blipFill>
          <a:blip r:embed="rId5"/>
          <a:stretch>
            <a:fillRect/>
          </a:stretch>
        </p:blipFill>
        <p:spPr>
          <a:xfrm>
            <a:off x="5119601" y="4586115"/>
            <a:ext cx="3859183" cy="1326745"/>
          </a:xfrm>
          <a:prstGeom prst="rect">
            <a:avLst/>
          </a:prstGeom>
        </p:spPr>
      </p:pic>
    </p:spTree>
    <p:extLst>
      <p:ext uri="{BB962C8B-B14F-4D97-AF65-F5344CB8AC3E}">
        <p14:creationId xmlns:p14="http://schemas.microsoft.com/office/powerpoint/2010/main" val="2800163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BC431-F789-5591-D935-D3AD4195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CBEAD6-46E6-14EA-6F50-7D39CF3D1217}"/>
              </a:ext>
            </a:extLst>
          </p:cNvPr>
          <p:cNvSpPr>
            <a:spLocks noGrp="1"/>
          </p:cNvSpPr>
          <p:nvPr>
            <p:ph type="ctrTitle" sz="quarter"/>
          </p:nvPr>
        </p:nvSpPr>
        <p:spPr>
          <a:xfrm>
            <a:off x="183322" y="253916"/>
            <a:ext cx="8534400" cy="496887"/>
          </a:xfrm>
        </p:spPr>
        <p:txBody>
          <a:bodyPr lIns="91440" tIns="45720" rIns="91440" bIns="45720" anchor="ctr"/>
          <a:lstStyle/>
          <a:p>
            <a:r>
              <a:rPr lang="en-US" sz="2800" dirty="0">
                <a:latin typeface="Trebuchet MS" panose="020B0603020202020204" pitchFamily="34" charset="0"/>
              </a:rPr>
              <a:t>Comparable Companies Analysis</a:t>
            </a:r>
            <a:endParaRPr lang="en-US" dirty="0">
              <a:latin typeface="Trebuchet MS" panose="020B0603020202020204" pitchFamily="34" charset="0"/>
            </a:endParaRPr>
          </a:p>
        </p:txBody>
      </p:sp>
      <p:sp>
        <p:nvSpPr>
          <p:cNvPr id="3" name="Text Placeholder 2">
            <a:extLst>
              <a:ext uri="{FF2B5EF4-FFF2-40B4-BE49-F238E27FC236}">
                <a16:creationId xmlns:a16="http://schemas.microsoft.com/office/drawing/2014/main" id="{11EBD05D-CFCA-B880-92DC-A47D70C7B62B}"/>
              </a:ext>
            </a:extLst>
          </p:cNvPr>
          <p:cNvSpPr>
            <a:spLocks noGrp="1"/>
          </p:cNvSpPr>
          <p:nvPr>
            <p:ph type="body" sz="quarter" idx="15"/>
          </p:nvPr>
        </p:nvSpPr>
        <p:spPr/>
        <p:txBody>
          <a:bodyPr lIns="91440" tIns="45720" rIns="91440" bIns="45720" anchor="t"/>
          <a:lstStyle/>
          <a:p>
            <a:r>
              <a:rPr lang="en-US">
                <a:latin typeface="Trebuchet MS" panose="020B0603020202020204" pitchFamily="34" charset="0"/>
              </a:rPr>
              <a:t>Fantastic Four | SCMC 2025 - Round 1</a:t>
            </a:r>
          </a:p>
        </p:txBody>
      </p:sp>
      <p:sp>
        <p:nvSpPr>
          <p:cNvPr id="6" name="Slide Number Placeholder 5">
            <a:extLst>
              <a:ext uri="{FF2B5EF4-FFF2-40B4-BE49-F238E27FC236}">
                <a16:creationId xmlns:a16="http://schemas.microsoft.com/office/drawing/2014/main" id="{52537EF2-1A23-6779-FE82-A328A6E25495}"/>
              </a:ext>
            </a:extLst>
          </p:cNvPr>
          <p:cNvSpPr>
            <a:spLocks noGrp="1"/>
          </p:cNvSpPr>
          <p:nvPr>
            <p:ph type="sldNum" idx="12"/>
          </p:nvPr>
        </p:nvSpPr>
        <p:spPr/>
        <p:txBody>
          <a:bodyPr/>
          <a:lstStyle/>
          <a:p>
            <a:fld id="{0D61B5D7-6FEB-49B8-9528-EE5550EB872C}" type="slidenum">
              <a:rPr lang="en-CA" smtClean="0"/>
              <a:pPr/>
              <a:t>16</a:t>
            </a:fld>
            <a:endParaRPr lang="en-CA" sz="800">
              <a:solidFill>
                <a:schemeClr val="tx1"/>
              </a:solidFill>
            </a:endParaRPr>
          </a:p>
        </p:txBody>
      </p:sp>
      <p:sp>
        <p:nvSpPr>
          <p:cNvPr id="11" name="Text Placeholder 4">
            <a:extLst>
              <a:ext uri="{FF2B5EF4-FFF2-40B4-BE49-F238E27FC236}">
                <a16:creationId xmlns:a16="http://schemas.microsoft.com/office/drawing/2014/main" id="{13CC6645-DEF4-8296-3C72-5C3F9735FAFE}"/>
              </a:ext>
            </a:extLst>
          </p:cNvPr>
          <p:cNvSpPr txBox="1">
            <a:spLocks/>
          </p:cNvSpPr>
          <p:nvPr/>
        </p:nvSpPr>
        <p:spPr>
          <a:xfrm>
            <a:off x="179851" y="835719"/>
            <a:ext cx="8647200" cy="2520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rebuchet MS"/>
              </a:rPr>
              <a:t>Comparable Companies Analysis yields an implied upside of </a:t>
            </a:r>
            <a:r>
              <a:rPr lang="en-US" b="1">
                <a:latin typeface="Trebuchet MS"/>
              </a:rPr>
              <a:t>34.58%</a:t>
            </a:r>
          </a:p>
        </p:txBody>
      </p:sp>
      <p:cxnSp>
        <p:nvCxnSpPr>
          <p:cNvPr id="12" name="Straight Arrow Connector 11">
            <a:extLst>
              <a:ext uri="{FF2B5EF4-FFF2-40B4-BE49-F238E27FC236}">
                <a16:creationId xmlns:a16="http://schemas.microsoft.com/office/drawing/2014/main" id="{63512ED7-375C-10DB-5392-F45797FD1997}"/>
              </a:ext>
            </a:extLst>
          </p:cNvPr>
          <p:cNvCxnSpPr/>
          <p:nvPr/>
        </p:nvCxnSpPr>
        <p:spPr>
          <a:xfrm>
            <a:off x="248522" y="749502"/>
            <a:ext cx="6027331" cy="6645"/>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18" name="Picture Placeholder 15" descr="A white letter in a red circle&#10;&#10;AI-generated content may be incorrect.">
            <a:extLst>
              <a:ext uri="{FF2B5EF4-FFF2-40B4-BE49-F238E27FC236}">
                <a16:creationId xmlns:a16="http://schemas.microsoft.com/office/drawing/2014/main" id="{0D5AA312-B5C8-4FF8-55C1-608F272102C9}"/>
              </a:ext>
            </a:extLst>
          </p:cNvPr>
          <p:cNvPicPr>
            <a:picLocks noChangeAspect="1"/>
          </p:cNvPicPr>
          <p:nvPr/>
        </p:nvPicPr>
        <p:blipFill>
          <a:blip r:embed="rId2">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20" name="Text Placeholder 2">
            <a:extLst>
              <a:ext uri="{FF2B5EF4-FFF2-40B4-BE49-F238E27FC236}">
                <a16:creationId xmlns:a16="http://schemas.microsoft.com/office/drawing/2014/main" id="{68315973-95B5-BD78-65EF-899AD30DF2DE}"/>
              </a:ext>
            </a:extLst>
          </p:cNvPr>
          <p:cNvSpPr txBox="1">
            <a:spLocks/>
          </p:cNvSpPr>
          <p:nvPr/>
        </p:nvSpPr>
        <p:spPr>
          <a:xfrm>
            <a:off x="270000" y="6443935"/>
            <a:ext cx="2029459" cy="2164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dirty="0">
                <a:latin typeface="Trebuchet MS" panose="020B0603020202020204" pitchFamily="34" charset="0"/>
              </a:rPr>
              <a:t>Sources: Analysis, </a:t>
            </a:r>
            <a:r>
              <a:rPr lang="en-US" i="1" dirty="0" err="1">
                <a:latin typeface="Trebuchet MS" panose="020B0603020202020204" pitchFamily="34" charset="0"/>
              </a:rPr>
              <a:t>CapitalIQ</a:t>
            </a:r>
            <a:endParaRPr lang="en-US" i="1" dirty="0">
              <a:latin typeface="Trebuchet MS" panose="020B0603020202020204" pitchFamily="34" charset="0"/>
            </a:endParaRPr>
          </a:p>
          <a:p>
            <a:endParaRPr lang="en-US" i="1" dirty="0">
              <a:latin typeface="Trebuchet MS" panose="020B0603020202020204" pitchFamily="34" charset="0"/>
            </a:endParaRPr>
          </a:p>
        </p:txBody>
      </p:sp>
      <p:sp>
        <p:nvSpPr>
          <p:cNvPr id="21" name="TextBox 20">
            <a:extLst>
              <a:ext uri="{FF2B5EF4-FFF2-40B4-BE49-F238E27FC236}">
                <a16:creationId xmlns:a16="http://schemas.microsoft.com/office/drawing/2014/main" id="{471EB5B5-0B87-3A6E-02F2-F9CB42B85128}"/>
              </a:ext>
            </a:extLst>
          </p:cNvPr>
          <p:cNvSpPr txBox="1"/>
          <p:nvPr/>
        </p:nvSpPr>
        <p:spPr>
          <a:xfrm>
            <a:off x="182533" y="5349935"/>
            <a:ext cx="784888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rebuchet MS" panose="020B0603020202020204" pitchFamily="34" charset="0"/>
              </a:rPr>
              <a:t>Lululemon trades at a discount to premium global apparel peers despite strong fundamentals, margins, and brand strength, implying the market is underpricing its long-term earnings power.</a:t>
            </a:r>
          </a:p>
          <a:p>
            <a:pPr algn="ctr"/>
            <a:endParaRPr lang="en-US" dirty="0">
              <a:latin typeface="Trebuchet MS" panose="020B0603020202020204" pitchFamily="34" charset="0"/>
            </a:endParaRPr>
          </a:p>
        </p:txBody>
      </p:sp>
      <p:sp>
        <p:nvSpPr>
          <p:cNvPr id="22" name="TextBox 21">
            <a:extLst>
              <a:ext uri="{FF2B5EF4-FFF2-40B4-BE49-F238E27FC236}">
                <a16:creationId xmlns:a16="http://schemas.microsoft.com/office/drawing/2014/main" id="{65E8C354-5917-E12A-8FFB-140638FC400E}"/>
              </a:ext>
            </a:extLst>
          </p:cNvPr>
          <p:cNvSpPr txBox="1"/>
          <p:nvPr/>
        </p:nvSpPr>
        <p:spPr>
          <a:xfrm>
            <a:off x="6752390" y="3257957"/>
            <a:ext cx="223765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rebuchet MS"/>
              </a:rPr>
              <a:t>The market over</a:t>
            </a:r>
            <a:r>
              <a:rPr lang="en-US" sz="1200" b="1">
                <a:latin typeface="Trebuchet MS"/>
              </a:rPr>
              <a:t>-</a:t>
            </a:r>
            <a:r>
              <a:rPr lang="en-US" sz="1200">
                <a:latin typeface="Trebuchet MS"/>
              </a:rPr>
              <a:t>penalizes </a:t>
            </a:r>
            <a:r>
              <a:rPr lang="en-US" sz="1200" b="1">
                <a:latin typeface="Trebuchet MS"/>
              </a:rPr>
              <a:t>LULU on P/E multiples</a:t>
            </a:r>
            <a:r>
              <a:rPr lang="en-US" sz="1200">
                <a:latin typeface="Trebuchet MS"/>
              </a:rPr>
              <a:t>, where it trades at </a:t>
            </a:r>
            <a:r>
              <a:rPr lang="en-US" sz="1200" b="1">
                <a:latin typeface="Trebuchet MS"/>
              </a:rPr>
              <a:t>14.5x–16.8x forward</a:t>
            </a:r>
            <a:r>
              <a:rPr lang="en-US" sz="1200">
                <a:latin typeface="Trebuchet MS"/>
              </a:rPr>
              <a:t>, versus peers closer to the </a:t>
            </a:r>
            <a:r>
              <a:rPr lang="en-US" sz="1200" b="1">
                <a:latin typeface="Trebuchet MS"/>
              </a:rPr>
              <a:t>low-20s</a:t>
            </a:r>
            <a:r>
              <a:rPr lang="en-US" sz="1200">
                <a:latin typeface="Trebuchet MS"/>
              </a:rPr>
              <a:t>, largely due to</a:t>
            </a:r>
            <a:r>
              <a:rPr lang="en-US" sz="1200" b="1">
                <a:latin typeface="Trebuchet MS"/>
              </a:rPr>
              <a:t> SBC</a:t>
            </a:r>
            <a:r>
              <a:rPr lang="en-US" sz="1200">
                <a:latin typeface="Trebuchet MS"/>
              </a:rPr>
              <a:t>. </a:t>
            </a:r>
            <a:endParaRPr lang="en-US" sz="1600">
              <a:latin typeface="Trebuchet MS"/>
            </a:endParaRPr>
          </a:p>
          <a:p>
            <a:r>
              <a:rPr lang="en-US" sz="1200" b="1">
                <a:latin typeface="Trebuchet MS"/>
              </a:rPr>
              <a:t>EV/EBITDA provides a cleaner reflection of true operating cash flow</a:t>
            </a:r>
            <a:r>
              <a:rPr lang="en-US" sz="1200">
                <a:latin typeface="Trebuchet MS"/>
              </a:rPr>
              <a:t>, supporting a higher intrinsic valuation.</a:t>
            </a:r>
            <a:endParaRPr lang="en-US" sz="1600">
              <a:latin typeface="Trebuchet MS"/>
            </a:endParaRPr>
          </a:p>
        </p:txBody>
      </p:sp>
      <p:sp>
        <p:nvSpPr>
          <p:cNvPr id="25" name="TextBox 24">
            <a:extLst>
              <a:ext uri="{FF2B5EF4-FFF2-40B4-BE49-F238E27FC236}">
                <a16:creationId xmlns:a16="http://schemas.microsoft.com/office/drawing/2014/main" id="{657B0756-E63F-7C8C-A8A6-A99DBBAE0664}"/>
              </a:ext>
            </a:extLst>
          </p:cNvPr>
          <p:cNvSpPr txBox="1"/>
          <p:nvPr/>
        </p:nvSpPr>
        <p:spPr>
          <a:xfrm>
            <a:off x="6816138" y="2993716"/>
            <a:ext cx="21749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latin typeface="Trebuchet MS" panose="020B0603020202020204" pitchFamily="34" charset="0"/>
              </a:rPr>
              <a:t>Commentary:</a:t>
            </a:r>
          </a:p>
        </p:txBody>
      </p:sp>
      <p:pic>
        <p:nvPicPr>
          <p:cNvPr id="4" name="Picture 3" descr="A table with numbers and a price&#10;&#10;AI-generated content may be incorrect.">
            <a:extLst>
              <a:ext uri="{FF2B5EF4-FFF2-40B4-BE49-F238E27FC236}">
                <a16:creationId xmlns:a16="http://schemas.microsoft.com/office/drawing/2014/main" id="{5EDF655A-0593-7831-EFB7-64B16101FBEA}"/>
              </a:ext>
            </a:extLst>
          </p:cNvPr>
          <p:cNvPicPr>
            <a:picLocks noChangeAspect="1"/>
          </p:cNvPicPr>
          <p:nvPr/>
        </p:nvPicPr>
        <p:blipFill>
          <a:blip r:embed="rId3"/>
          <a:stretch>
            <a:fillRect/>
          </a:stretch>
        </p:blipFill>
        <p:spPr>
          <a:xfrm>
            <a:off x="260437" y="2917586"/>
            <a:ext cx="6399757" cy="2254555"/>
          </a:xfrm>
          <a:prstGeom prst="rect">
            <a:avLst/>
          </a:prstGeom>
        </p:spPr>
      </p:pic>
      <p:pic>
        <p:nvPicPr>
          <p:cNvPr id="5" name="Picture 4" descr="A table with numbers and a red background&#10;&#10;AI-generated content may be incorrect.">
            <a:extLst>
              <a:ext uri="{FF2B5EF4-FFF2-40B4-BE49-F238E27FC236}">
                <a16:creationId xmlns:a16="http://schemas.microsoft.com/office/drawing/2014/main" id="{DEC33AD4-0066-1568-F59B-4849D3167FFD}"/>
              </a:ext>
            </a:extLst>
          </p:cNvPr>
          <p:cNvPicPr>
            <a:picLocks noChangeAspect="1"/>
          </p:cNvPicPr>
          <p:nvPr/>
        </p:nvPicPr>
        <p:blipFill>
          <a:blip r:embed="rId4"/>
          <a:stretch>
            <a:fillRect/>
          </a:stretch>
        </p:blipFill>
        <p:spPr>
          <a:xfrm>
            <a:off x="271202" y="1275892"/>
            <a:ext cx="6388665" cy="1633995"/>
          </a:xfrm>
          <a:prstGeom prst="rect">
            <a:avLst/>
          </a:prstGeom>
        </p:spPr>
      </p:pic>
      <p:pic>
        <p:nvPicPr>
          <p:cNvPr id="7" name="Picture 6" descr="A white and red box with black text&#10;&#10;AI-generated content may be incorrect.">
            <a:extLst>
              <a:ext uri="{FF2B5EF4-FFF2-40B4-BE49-F238E27FC236}">
                <a16:creationId xmlns:a16="http://schemas.microsoft.com/office/drawing/2014/main" id="{5729B1FD-BAA6-AE65-9714-FE9F39412DC5}"/>
              </a:ext>
            </a:extLst>
          </p:cNvPr>
          <p:cNvPicPr>
            <a:picLocks noChangeAspect="1"/>
          </p:cNvPicPr>
          <p:nvPr/>
        </p:nvPicPr>
        <p:blipFill>
          <a:blip r:embed="rId5"/>
          <a:stretch>
            <a:fillRect/>
          </a:stretch>
        </p:blipFill>
        <p:spPr>
          <a:xfrm>
            <a:off x="6730397" y="1295072"/>
            <a:ext cx="2257425" cy="1619250"/>
          </a:xfrm>
          <a:prstGeom prst="rect">
            <a:avLst/>
          </a:prstGeom>
        </p:spPr>
      </p:pic>
    </p:spTree>
    <p:extLst>
      <p:ext uri="{BB962C8B-B14F-4D97-AF65-F5344CB8AC3E}">
        <p14:creationId xmlns:p14="http://schemas.microsoft.com/office/powerpoint/2010/main" val="119401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2835D-037A-3B2B-88B7-3F0BE86E7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4FBD26-40CD-44CF-DCBD-1076722C4F22}"/>
              </a:ext>
            </a:extLst>
          </p:cNvPr>
          <p:cNvSpPr>
            <a:spLocks noGrp="1"/>
          </p:cNvSpPr>
          <p:nvPr>
            <p:ph type="ctrTitle" sz="quarter"/>
          </p:nvPr>
        </p:nvSpPr>
        <p:spPr>
          <a:xfrm>
            <a:off x="183322" y="253916"/>
            <a:ext cx="8534400" cy="496887"/>
          </a:xfrm>
        </p:spPr>
        <p:txBody>
          <a:bodyPr lIns="91440" tIns="45720" rIns="91440" bIns="45720" anchor="ctr"/>
          <a:lstStyle/>
          <a:p>
            <a:r>
              <a:rPr lang="en-US" sz="2800">
                <a:latin typeface="Trebuchet MS"/>
              </a:rPr>
              <a:t>Precedent Transactions Analysis</a:t>
            </a:r>
            <a:endParaRPr lang="en-US"/>
          </a:p>
        </p:txBody>
      </p:sp>
      <p:sp>
        <p:nvSpPr>
          <p:cNvPr id="3" name="Text Placeholder 2">
            <a:extLst>
              <a:ext uri="{FF2B5EF4-FFF2-40B4-BE49-F238E27FC236}">
                <a16:creationId xmlns:a16="http://schemas.microsoft.com/office/drawing/2014/main" id="{AECABD72-00E0-769F-24B8-F63AEA7A9DF9}"/>
              </a:ext>
            </a:extLst>
          </p:cNvPr>
          <p:cNvSpPr>
            <a:spLocks noGrp="1"/>
          </p:cNvSpPr>
          <p:nvPr>
            <p:ph type="body" sz="quarter" idx="15"/>
          </p:nvPr>
        </p:nvSpPr>
        <p:spPr/>
        <p:txBody>
          <a:bodyPr/>
          <a:lstStyle/>
          <a:p>
            <a:r>
              <a:rPr lang="en-US">
                <a:latin typeface="Trebuchet MS" panose="020B0603020202020204" pitchFamily="34" charset="0"/>
              </a:rPr>
              <a:t>Fantastic Four | SCMC 2025 - Round 1</a:t>
            </a:r>
          </a:p>
        </p:txBody>
      </p:sp>
      <p:sp>
        <p:nvSpPr>
          <p:cNvPr id="6" name="Slide Number Placeholder 5">
            <a:extLst>
              <a:ext uri="{FF2B5EF4-FFF2-40B4-BE49-F238E27FC236}">
                <a16:creationId xmlns:a16="http://schemas.microsoft.com/office/drawing/2014/main" id="{95C89C35-A903-8950-8938-8CE34AE71B2A}"/>
              </a:ext>
            </a:extLst>
          </p:cNvPr>
          <p:cNvSpPr>
            <a:spLocks noGrp="1"/>
          </p:cNvSpPr>
          <p:nvPr>
            <p:ph type="sldNum" idx="12"/>
          </p:nvPr>
        </p:nvSpPr>
        <p:spPr/>
        <p:txBody>
          <a:bodyPr/>
          <a:lstStyle/>
          <a:p>
            <a:fld id="{0D61B5D7-6FEB-49B8-9528-EE5550EB872C}" type="slidenum">
              <a:rPr lang="en-CA" smtClean="0"/>
              <a:pPr/>
              <a:t>17</a:t>
            </a:fld>
            <a:endParaRPr lang="en-CA" sz="800">
              <a:solidFill>
                <a:schemeClr val="tx1"/>
              </a:solidFill>
            </a:endParaRPr>
          </a:p>
        </p:txBody>
      </p:sp>
      <p:sp>
        <p:nvSpPr>
          <p:cNvPr id="11" name="Text Placeholder 4">
            <a:extLst>
              <a:ext uri="{FF2B5EF4-FFF2-40B4-BE49-F238E27FC236}">
                <a16:creationId xmlns:a16="http://schemas.microsoft.com/office/drawing/2014/main" id="{349D82AE-F5A6-AB95-6F38-CB14363EB6E3}"/>
              </a:ext>
            </a:extLst>
          </p:cNvPr>
          <p:cNvSpPr txBox="1">
            <a:spLocks/>
          </p:cNvSpPr>
          <p:nvPr/>
        </p:nvSpPr>
        <p:spPr>
          <a:xfrm>
            <a:off x="179851" y="835719"/>
            <a:ext cx="8647200" cy="2520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Trebuchet MS"/>
              </a:rPr>
              <a:t>Precedent Transactions are too small to reflect the value of a firm as large as Lululemon</a:t>
            </a:r>
            <a:endParaRPr lang="en-US" dirty="0"/>
          </a:p>
        </p:txBody>
      </p:sp>
      <p:cxnSp>
        <p:nvCxnSpPr>
          <p:cNvPr id="12" name="Straight Arrow Connector 11">
            <a:extLst>
              <a:ext uri="{FF2B5EF4-FFF2-40B4-BE49-F238E27FC236}">
                <a16:creationId xmlns:a16="http://schemas.microsoft.com/office/drawing/2014/main" id="{E7A081F9-FF6B-3C20-06DE-B7AA5E76304D}"/>
              </a:ext>
            </a:extLst>
          </p:cNvPr>
          <p:cNvCxnSpPr/>
          <p:nvPr/>
        </p:nvCxnSpPr>
        <p:spPr>
          <a:xfrm>
            <a:off x="248522" y="749502"/>
            <a:ext cx="6027331" cy="6645"/>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18" name="Picture Placeholder 15" descr="A white letter in a red circle&#10;&#10;AI-generated content may be incorrect.">
            <a:extLst>
              <a:ext uri="{FF2B5EF4-FFF2-40B4-BE49-F238E27FC236}">
                <a16:creationId xmlns:a16="http://schemas.microsoft.com/office/drawing/2014/main" id="{9CAE0A69-246B-AF37-1011-92E8E3526B35}"/>
              </a:ext>
            </a:extLst>
          </p:cNvPr>
          <p:cNvPicPr>
            <a:picLocks noChangeAspect="1"/>
          </p:cNvPicPr>
          <p:nvPr/>
        </p:nvPicPr>
        <p:blipFill>
          <a:blip r:embed="rId2">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20" name="Text Placeholder 2">
            <a:extLst>
              <a:ext uri="{FF2B5EF4-FFF2-40B4-BE49-F238E27FC236}">
                <a16:creationId xmlns:a16="http://schemas.microsoft.com/office/drawing/2014/main" id="{98066C98-D609-117C-D1EB-444A443ABE1F}"/>
              </a:ext>
            </a:extLst>
          </p:cNvPr>
          <p:cNvSpPr txBox="1">
            <a:spLocks/>
          </p:cNvSpPr>
          <p:nvPr/>
        </p:nvSpPr>
        <p:spPr>
          <a:xfrm>
            <a:off x="270000" y="6443935"/>
            <a:ext cx="2029459" cy="2164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a:latin typeface="Trebuchet MS" panose="020B0603020202020204" pitchFamily="34" charset="0"/>
              </a:rPr>
              <a:t>Sources: Analysis, </a:t>
            </a:r>
            <a:r>
              <a:rPr lang="en-US" i="1" err="1">
                <a:latin typeface="Trebuchet MS" panose="020B0603020202020204" pitchFamily="34" charset="0"/>
              </a:rPr>
              <a:t>CapitalIQ</a:t>
            </a:r>
            <a:endParaRPr lang="en-US" i="1">
              <a:latin typeface="Trebuchet MS" panose="020B0603020202020204" pitchFamily="34" charset="0"/>
            </a:endParaRPr>
          </a:p>
          <a:p>
            <a:endParaRPr lang="en-US" i="1">
              <a:latin typeface="Trebuchet MS" panose="020B0603020202020204" pitchFamily="34" charset="0"/>
            </a:endParaRPr>
          </a:p>
        </p:txBody>
      </p:sp>
      <p:sp>
        <p:nvSpPr>
          <p:cNvPr id="10" name="TextBox 9">
            <a:extLst>
              <a:ext uri="{FF2B5EF4-FFF2-40B4-BE49-F238E27FC236}">
                <a16:creationId xmlns:a16="http://schemas.microsoft.com/office/drawing/2014/main" id="{3A3B51C6-E7F0-D20A-7D00-4BB6E09DDE2A}"/>
              </a:ext>
            </a:extLst>
          </p:cNvPr>
          <p:cNvSpPr txBox="1"/>
          <p:nvPr/>
        </p:nvSpPr>
        <p:spPr>
          <a:xfrm>
            <a:off x="5821277" y="1937660"/>
            <a:ext cx="3139833" cy="33624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50">
                <a:latin typeface="Trebuchet MS"/>
              </a:rPr>
              <a:t>Observed deals have </a:t>
            </a:r>
            <a:r>
              <a:rPr lang="en-US" sz="1250" b="1">
                <a:latin typeface="Trebuchet MS"/>
              </a:rPr>
              <a:t>median transaction values of ~$480mm</a:t>
            </a:r>
            <a:r>
              <a:rPr lang="en-US" sz="1250">
                <a:latin typeface="Trebuchet MS"/>
              </a:rPr>
              <a:t>, versus Lululemon’s </a:t>
            </a:r>
            <a:r>
              <a:rPr lang="en-US" sz="1250" b="1">
                <a:latin typeface="Trebuchet MS"/>
              </a:rPr>
              <a:t>~$25bn enterprise value</a:t>
            </a:r>
            <a:r>
              <a:rPr lang="en-US" sz="1250">
                <a:latin typeface="Trebuchet MS"/>
              </a:rPr>
              <a:t>, making them </a:t>
            </a:r>
            <a:r>
              <a:rPr lang="en-US" sz="1250" b="1">
                <a:latin typeface="Trebuchet MS"/>
              </a:rPr>
              <a:t>orders of magnitude smaller and structurally incomparable</a:t>
            </a:r>
          </a:p>
          <a:p>
            <a:endParaRPr lang="en-US" sz="1250" b="1">
              <a:latin typeface="Trebuchet MS"/>
            </a:endParaRPr>
          </a:p>
          <a:p>
            <a:r>
              <a:rPr lang="en-US" sz="1250">
                <a:latin typeface="Trebuchet MS"/>
              </a:rPr>
              <a:t>The median deal trades at </a:t>
            </a:r>
            <a:r>
              <a:rPr lang="en-US" sz="1250" b="1">
                <a:latin typeface="Trebuchet MS"/>
              </a:rPr>
              <a:t>~0.5x TV/Revenue and ~5.7x TV/EBITDA</a:t>
            </a:r>
            <a:r>
              <a:rPr lang="en-US" sz="1250">
                <a:latin typeface="Trebuchet MS"/>
              </a:rPr>
              <a:t>, reflecting </a:t>
            </a:r>
            <a:r>
              <a:rPr lang="en-US" sz="1250" b="1">
                <a:latin typeface="Trebuchet MS"/>
              </a:rPr>
              <a:t>smaller or slower-growth businesses, </a:t>
            </a:r>
            <a:r>
              <a:rPr lang="en-US" sz="1250">
                <a:latin typeface="Trebuchet MS"/>
              </a:rPr>
              <a:t>rather than premium global brands with durable pricing power and scale like Lululemon</a:t>
            </a:r>
            <a:endParaRPr lang="en-US">
              <a:latin typeface="Trebuchet MS"/>
            </a:endParaRPr>
          </a:p>
          <a:p>
            <a:endParaRPr lang="en-US" sz="1250">
              <a:latin typeface="Trebuchet MS"/>
            </a:endParaRPr>
          </a:p>
          <a:p>
            <a:r>
              <a:rPr lang="en-US" sz="1250">
                <a:latin typeface="Trebuchet MS"/>
              </a:rPr>
              <a:t>Therefore, we do not weigh precedent transactions whatsoever in our valuation.</a:t>
            </a:r>
          </a:p>
          <a:p>
            <a:endParaRPr lang="en-US" sz="1250" dirty="0">
              <a:latin typeface="Trebuchet MS" panose="020B0603020202020204" pitchFamily="34" charset="0"/>
            </a:endParaRPr>
          </a:p>
        </p:txBody>
      </p:sp>
      <p:sp>
        <p:nvSpPr>
          <p:cNvPr id="15" name="TextBox 14">
            <a:extLst>
              <a:ext uri="{FF2B5EF4-FFF2-40B4-BE49-F238E27FC236}">
                <a16:creationId xmlns:a16="http://schemas.microsoft.com/office/drawing/2014/main" id="{0984BBF3-7813-83D5-DD92-9ABC0A443F50}"/>
              </a:ext>
            </a:extLst>
          </p:cNvPr>
          <p:cNvSpPr txBox="1"/>
          <p:nvPr/>
        </p:nvSpPr>
        <p:spPr>
          <a:xfrm>
            <a:off x="5742449" y="1565382"/>
            <a:ext cx="21749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latin typeface="Trebuchet MS" panose="020B0603020202020204" pitchFamily="34" charset="0"/>
              </a:rPr>
              <a:t>Commentary:</a:t>
            </a:r>
          </a:p>
        </p:txBody>
      </p:sp>
      <p:cxnSp>
        <p:nvCxnSpPr>
          <p:cNvPr id="19" name="Straight Arrow Connector 18">
            <a:extLst>
              <a:ext uri="{FF2B5EF4-FFF2-40B4-BE49-F238E27FC236}">
                <a16:creationId xmlns:a16="http://schemas.microsoft.com/office/drawing/2014/main" id="{E6051A5C-097F-8F29-F3E3-C8CDC223B5DC}"/>
              </a:ext>
            </a:extLst>
          </p:cNvPr>
          <p:cNvCxnSpPr>
            <a:cxnSpLocks/>
          </p:cNvCxnSpPr>
          <p:nvPr/>
        </p:nvCxnSpPr>
        <p:spPr>
          <a:xfrm flipV="1">
            <a:off x="5745972" y="1860952"/>
            <a:ext cx="3292153" cy="1376"/>
          </a:xfrm>
          <a:prstGeom prst="straightConnector1">
            <a:avLst/>
          </a:prstGeom>
          <a:ln w="12700"/>
        </p:spPr>
        <p:style>
          <a:lnRef idx="1">
            <a:schemeClr val="accent1"/>
          </a:lnRef>
          <a:fillRef idx="0">
            <a:schemeClr val="accent1"/>
          </a:fillRef>
          <a:effectRef idx="0">
            <a:schemeClr val="accent1"/>
          </a:effectRef>
          <a:fontRef idx="minor">
            <a:schemeClr val="tx1"/>
          </a:fontRef>
        </p:style>
      </p:cxnSp>
      <p:pic>
        <p:nvPicPr>
          <p:cNvPr id="4" name="Picture 3" descr="A screenshot of a data&#10;&#10;AI-generated content may be incorrect.">
            <a:extLst>
              <a:ext uri="{FF2B5EF4-FFF2-40B4-BE49-F238E27FC236}">
                <a16:creationId xmlns:a16="http://schemas.microsoft.com/office/drawing/2014/main" id="{DBF36174-CBBA-B16D-383B-437CCAA1F928}"/>
              </a:ext>
            </a:extLst>
          </p:cNvPr>
          <p:cNvPicPr>
            <a:picLocks noChangeAspect="1"/>
          </p:cNvPicPr>
          <p:nvPr/>
        </p:nvPicPr>
        <p:blipFill>
          <a:blip r:embed="rId3"/>
          <a:stretch>
            <a:fillRect/>
          </a:stretch>
        </p:blipFill>
        <p:spPr>
          <a:xfrm>
            <a:off x="268569" y="1380680"/>
            <a:ext cx="5487647" cy="2141790"/>
          </a:xfrm>
          <a:prstGeom prst="rect">
            <a:avLst/>
          </a:prstGeom>
        </p:spPr>
      </p:pic>
      <p:pic>
        <p:nvPicPr>
          <p:cNvPr id="8" name="Picture 7" descr="A screen shot of a screen&#10;&#10;AI-generated content may be incorrect.">
            <a:extLst>
              <a:ext uri="{FF2B5EF4-FFF2-40B4-BE49-F238E27FC236}">
                <a16:creationId xmlns:a16="http://schemas.microsoft.com/office/drawing/2014/main" id="{B0792CF0-3BFF-BA20-D8D5-9DB101924961}"/>
              </a:ext>
            </a:extLst>
          </p:cNvPr>
          <p:cNvPicPr>
            <a:picLocks noChangeAspect="1"/>
          </p:cNvPicPr>
          <p:nvPr/>
        </p:nvPicPr>
        <p:blipFill>
          <a:blip r:embed="rId4"/>
          <a:stretch>
            <a:fillRect/>
          </a:stretch>
        </p:blipFill>
        <p:spPr>
          <a:xfrm>
            <a:off x="263450" y="3775773"/>
            <a:ext cx="5476517" cy="1699277"/>
          </a:xfrm>
          <a:prstGeom prst="rect">
            <a:avLst/>
          </a:prstGeom>
        </p:spPr>
      </p:pic>
    </p:spTree>
    <p:extLst>
      <p:ext uri="{BB962C8B-B14F-4D97-AF65-F5344CB8AC3E}">
        <p14:creationId xmlns:p14="http://schemas.microsoft.com/office/powerpoint/2010/main" val="165857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42B6-D689-23F3-A178-69B97FE261E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855CB6-BFA3-6258-4E65-37D5FC990C78}"/>
              </a:ext>
            </a:extLst>
          </p:cNvPr>
          <p:cNvSpPr>
            <a:spLocks noGrp="1"/>
          </p:cNvSpPr>
          <p:nvPr>
            <p:ph type="sldNum" idx="12"/>
          </p:nvPr>
        </p:nvSpPr>
        <p:spPr/>
        <p:txBody>
          <a:bodyPr/>
          <a:lstStyle/>
          <a:p>
            <a:fld id="{0D61B5D7-6FEB-49B8-9528-EE5550EB872C}" type="slidenum">
              <a:rPr lang="en-CA" smtClean="0"/>
              <a:pPr/>
              <a:t>18</a:t>
            </a:fld>
            <a:endParaRPr lang="en-CA" sz="800">
              <a:solidFill>
                <a:schemeClr val="tx1"/>
              </a:solidFill>
            </a:endParaRPr>
          </a:p>
        </p:txBody>
      </p:sp>
      <p:sp>
        <p:nvSpPr>
          <p:cNvPr id="11" name="Title 1">
            <a:extLst>
              <a:ext uri="{FF2B5EF4-FFF2-40B4-BE49-F238E27FC236}">
                <a16:creationId xmlns:a16="http://schemas.microsoft.com/office/drawing/2014/main" id="{A35C6CC1-FF01-5C92-E70D-4F7080897EA0}"/>
              </a:ext>
            </a:extLst>
          </p:cNvPr>
          <p:cNvSpPr>
            <a:spLocks noGrp="1"/>
          </p:cNvSpPr>
          <p:nvPr>
            <p:ph type="ctrTitle" sz="quarter"/>
          </p:nvPr>
        </p:nvSpPr>
        <p:spPr>
          <a:xfrm>
            <a:off x="254000" y="3292476"/>
            <a:ext cx="8534400" cy="496887"/>
          </a:xfrm>
        </p:spPr>
        <p:txBody>
          <a:bodyPr lIns="91440" tIns="45720" rIns="91440" bIns="45720" anchor="ctr"/>
          <a:lstStyle/>
          <a:p>
            <a:pPr algn="ctr"/>
            <a:r>
              <a:rPr lang="en-US" sz="4400" spc="300">
                <a:solidFill>
                  <a:schemeClr val="bg1"/>
                </a:solidFill>
                <a:latin typeface="Trebuchet MS"/>
              </a:rPr>
              <a:t>RISKS &amp; CATALYSTS</a:t>
            </a:r>
          </a:p>
        </p:txBody>
      </p:sp>
      <p:pic>
        <p:nvPicPr>
          <p:cNvPr id="13" name="Picture 12" descr="A black and white logo&#10;&#10;AI-generated content may be incorrect.">
            <a:extLst>
              <a:ext uri="{FF2B5EF4-FFF2-40B4-BE49-F238E27FC236}">
                <a16:creationId xmlns:a16="http://schemas.microsoft.com/office/drawing/2014/main" id="{EB13EEC7-D93B-674C-3155-10FD931D1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188" y="1626236"/>
            <a:ext cx="1661624" cy="1666240"/>
          </a:xfrm>
          <a:prstGeom prst="rect">
            <a:avLst/>
          </a:prstGeom>
        </p:spPr>
      </p:pic>
      <p:pic>
        <p:nvPicPr>
          <p:cNvPr id="7" name="Picture 6">
            <a:extLst>
              <a:ext uri="{FF2B5EF4-FFF2-40B4-BE49-F238E27FC236}">
                <a16:creationId xmlns:a16="http://schemas.microsoft.com/office/drawing/2014/main" id="{850D70D2-C632-04D8-378D-6758E92E4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083" y="-99588"/>
            <a:ext cx="12331445" cy="6957588"/>
          </a:xfrm>
          <a:prstGeom prst="rect">
            <a:avLst/>
          </a:prstGeom>
        </p:spPr>
      </p:pic>
      <p:sp>
        <p:nvSpPr>
          <p:cNvPr id="10" name="Rectangle 9">
            <a:extLst>
              <a:ext uri="{FF2B5EF4-FFF2-40B4-BE49-F238E27FC236}">
                <a16:creationId xmlns:a16="http://schemas.microsoft.com/office/drawing/2014/main" id="{69895DF0-7EBB-9C9B-375C-05A78E3DE249}"/>
              </a:ext>
            </a:extLst>
          </p:cNvPr>
          <p:cNvSpPr/>
          <p:nvPr/>
        </p:nvSpPr>
        <p:spPr>
          <a:xfrm>
            <a:off x="-1990726" y="-99588"/>
            <a:ext cx="12792075" cy="7381875"/>
          </a:xfrm>
          <a:prstGeom prst="rect">
            <a:avLst/>
          </a:prstGeom>
          <a:solidFill>
            <a:schemeClr val="bg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itle 1">
            <a:extLst>
              <a:ext uri="{FF2B5EF4-FFF2-40B4-BE49-F238E27FC236}">
                <a16:creationId xmlns:a16="http://schemas.microsoft.com/office/drawing/2014/main" id="{2E8F7D68-0A96-0012-68D6-CE09F35C5BF6}"/>
              </a:ext>
            </a:extLst>
          </p:cNvPr>
          <p:cNvSpPr txBox="1">
            <a:spLocks/>
          </p:cNvSpPr>
          <p:nvPr/>
        </p:nvSpPr>
        <p:spPr>
          <a:xfrm>
            <a:off x="304800" y="3429000"/>
            <a:ext cx="8534400" cy="496887"/>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000" b="0" i="0" u="none" strike="noStrike" cap="none">
                <a:solidFill>
                  <a:sysClr val="windowText" lastClr="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b="1" spc="300" dirty="0">
                <a:solidFill>
                  <a:schemeClr val="bg1"/>
                </a:solidFill>
                <a:latin typeface="Trebuchet MS" panose="020B0603020202020204" pitchFamily="34" charset="0"/>
              </a:rPr>
              <a:t>RISKS AND CATALYSTS</a:t>
            </a:r>
          </a:p>
        </p:txBody>
      </p:sp>
      <p:pic>
        <p:nvPicPr>
          <p:cNvPr id="9" name="Picture 8" descr="A black and white logo&#10;&#10;AI-generated content may be incorrect.">
            <a:extLst>
              <a:ext uri="{FF2B5EF4-FFF2-40B4-BE49-F238E27FC236}">
                <a16:creationId xmlns:a16="http://schemas.microsoft.com/office/drawing/2014/main" id="{F0404157-0736-6B24-40BE-D9FF600E7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0388" y="1778636"/>
            <a:ext cx="1661624" cy="1666240"/>
          </a:xfrm>
          <a:prstGeom prst="rect">
            <a:avLst/>
          </a:prstGeom>
        </p:spPr>
      </p:pic>
    </p:spTree>
    <p:extLst>
      <p:ext uri="{BB962C8B-B14F-4D97-AF65-F5344CB8AC3E}">
        <p14:creationId xmlns:p14="http://schemas.microsoft.com/office/powerpoint/2010/main" val="196625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BB9C8-5486-ABCB-4065-D2FE7F079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C7359-19C2-C675-91C8-BEAA5E7787F7}"/>
              </a:ext>
            </a:extLst>
          </p:cNvPr>
          <p:cNvSpPr>
            <a:spLocks noGrp="1"/>
          </p:cNvSpPr>
          <p:nvPr>
            <p:ph type="ctrTitle" sz="quarter"/>
          </p:nvPr>
        </p:nvSpPr>
        <p:spPr>
          <a:xfrm>
            <a:off x="183322" y="253916"/>
            <a:ext cx="8534400" cy="496887"/>
          </a:xfrm>
        </p:spPr>
        <p:txBody>
          <a:bodyPr lIns="91440" tIns="45720" rIns="91440" bIns="45720" anchor="ctr"/>
          <a:lstStyle/>
          <a:p>
            <a:r>
              <a:rPr lang="en-US" sz="2800">
                <a:latin typeface="Trebuchet MS"/>
              </a:rPr>
              <a:t>Risks &amp; Mitigations</a:t>
            </a:r>
            <a:endParaRPr lang="en-US"/>
          </a:p>
        </p:txBody>
      </p:sp>
      <p:sp>
        <p:nvSpPr>
          <p:cNvPr id="3" name="Text Placeholder 2">
            <a:extLst>
              <a:ext uri="{FF2B5EF4-FFF2-40B4-BE49-F238E27FC236}">
                <a16:creationId xmlns:a16="http://schemas.microsoft.com/office/drawing/2014/main" id="{A1363DE9-8923-F642-0FC8-D8DD7037A797}"/>
              </a:ext>
            </a:extLst>
          </p:cNvPr>
          <p:cNvSpPr>
            <a:spLocks noGrp="1"/>
          </p:cNvSpPr>
          <p:nvPr>
            <p:ph type="body" sz="quarter" idx="15"/>
          </p:nvPr>
        </p:nvSpPr>
        <p:spPr/>
        <p:txBody>
          <a:bodyPr lIns="91440" tIns="45720" rIns="91440" bIns="45720" anchor="t"/>
          <a:lstStyle/>
          <a:p>
            <a:r>
              <a:rPr lang="en-US">
                <a:latin typeface="Trebuchet MS" panose="020B0603020202020204" pitchFamily="34" charset="0"/>
              </a:rPr>
              <a:t>Fantastic Four | SCMC 2025 - Round 1</a:t>
            </a:r>
          </a:p>
        </p:txBody>
      </p:sp>
      <p:sp>
        <p:nvSpPr>
          <p:cNvPr id="6" name="Slide Number Placeholder 5">
            <a:extLst>
              <a:ext uri="{FF2B5EF4-FFF2-40B4-BE49-F238E27FC236}">
                <a16:creationId xmlns:a16="http://schemas.microsoft.com/office/drawing/2014/main" id="{B05358A2-6E24-9CAF-177B-8110FB8C209F}"/>
              </a:ext>
            </a:extLst>
          </p:cNvPr>
          <p:cNvSpPr>
            <a:spLocks noGrp="1"/>
          </p:cNvSpPr>
          <p:nvPr>
            <p:ph type="sldNum" idx="12"/>
          </p:nvPr>
        </p:nvSpPr>
        <p:spPr/>
        <p:txBody>
          <a:bodyPr/>
          <a:lstStyle/>
          <a:p>
            <a:fld id="{0D61B5D7-6FEB-49B8-9528-EE5550EB872C}" type="slidenum">
              <a:rPr lang="en-CA" smtClean="0"/>
              <a:pPr/>
              <a:t>19</a:t>
            </a:fld>
            <a:endParaRPr lang="en-CA" sz="800">
              <a:solidFill>
                <a:schemeClr val="tx1"/>
              </a:solidFill>
            </a:endParaRPr>
          </a:p>
        </p:txBody>
      </p:sp>
      <p:sp>
        <p:nvSpPr>
          <p:cNvPr id="11" name="Text Placeholder 4">
            <a:extLst>
              <a:ext uri="{FF2B5EF4-FFF2-40B4-BE49-F238E27FC236}">
                <a16:creationId xmlns:a16="http://schemas.microsoft.com/office/drawing/2014/main" id="{BCBCBDA5-D55F-3E15-6CC2-41FB17745B15}"/>
              </a:ext>
            </a:extLst>
          </p:cNvPr>
          <p:cNvSpPr txBox="1">
            <a:spLocks/>
          </p:cNvSpPr>
          <p:nvPr/>
        </p:nvSpPr>
        <p:spPr>
          <a:xfrm>
            <a:off x="179851" y="835719"/>
            <a:ext cx="8647200" cy="2520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rebuchet MS"/>
              </a:rPr>
              <a:t>We've identified three main risks that could impact Lululemon's future performance</a:t>
            </a:r>
            <a:endParaRPr lang="en-US"/>
          </a:p>
        </p:txBody>
      </p:sp>
      <p:cxnSp>
        <p:nvCxnSpPr>
          <p:cNvPr id="12" name="Straight Arrow Connector 11">
            <a:extLst>
              <a:ext uri="{FF2B5EF4-FFF2-40B4-BE49-F238E27FC236}">
                <a16:creationId xmlns:a16="http://schemas.microsoft.com/office/drawing/2014/main" id="{B8063232-9695-16EF-C0B0-349990AA2F94}"/>
              </a:ext>
            </a:extLst>
          </p:cNvPr>
          <p:cNvCxnSpPr/>
          <p:nvPr/>
        </p:nvCxnSpPr>
        <p:spPr>
          <a:xfrm>
            <a:off x="248522" y="749502"/>
            <a:ext cx="6027331" cy="6645"/>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33" name="Picture Placeholder 15" descr="A white letter in a red circle&#10;&#10;AI-generated content may be incorrect.">
            <a:extLst>
              <a:ext uri="{FF2B5EF4-FFF2-40B4-BE49-F238E27FC236}">
                <a16:creationId xmlns:a16="http://schemas.microsoft.com/office/drawing/2014/main" id="{E1C1BC7E-B331-5DE0-11AF-4D447191B154}"/>
              </a:ext>
            </a:extLst>
          </p:cNvPr>
          <p:cNvPicPr>
            <a:picLocks noChangeAspect="1"/>
          </p:cNvPicPr>
          <p:nvPr/>
        </p:nvPicPr>
        <p:blipFill>
          <a:blip r:embed="rId2">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34" name="Text Placeholder 2">
            <a:extLst>
              <a:ext uri="{FF2B5EF4-FFF2-40B4-BE49-F238E27FC236}">
                <a16:creationId xmlns:a16="http://schemas.microsoft.com/office/drawing/2014/main" id="{CFD0ECBE-204F-D57C-E0A0-AD783EE8E16A}"/>
              </a:ext>
            </a:extLst>
          </p:cNvPr>
          <p:cNvSpPr txBox="1">
            <a:spLocks/>
          </p:cNvSpPr>
          <p:nvPr/>
        </p:nvSpPr>
        <p:spPr>
          <a:xfrm>
            <a:off x="270000" y="6443935"/>
            <a:ext cx="2029459" cy="2164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a:latin typeface="Trebuchet MS" panose="020B0603020202020204" pitchFamily="34" charset="0"/>
              </a:rPr>
              <a:t>Sources: Analysis, </a:t>
            </a:r>
            <a:r>
              <a:rPr lang="en-US" i="1" err="1">
                <a:latin typeface="Trebuchet MS" panose="020B0603020202020204" pitchFamily="34" charset="0"/>
              </a:rPr>
              <a:t>CapitalIQ</a:t>
            </a:r>
            <a:endParaRPr lang="en-US" i="1">
              <a:latin typeface="Trebuchet MS" panose="020B0603020202020204" pitchFamily="34" charset="0"/>
            </a:endParaRPr>
          </a:p>
          <a:p>
            <a:endParaRPr lang="en-US" i="1">
              <a:latin typeface="Trebuchet MS" panose="020B0603020202020204" pitchFamily="34" charset="0"/>
            </a:endParaRPr>
          </a:p>
        </p:txBody>
      </p:sp>
      <p:sp>
        <p:nvSpPr>
          <p:cNvPr id="4" name="Rectangle 3">
            <a:extLst>
              <a:ext uri="{FF2B5EF4-FFF2-40B4-BE49-F238E27FC236}">
                <a16:creationId xmlns:a16="http://schemas.microsoft.com/office/drawing/2014/main" id="{AF340FF1-2AA5-02FE-3FF2-E589CC7D6B85}"/>
              </a:ext>
            </a:extLst>
          </p:cNvPr>
          <p:cNvSpPr/>
          <p:nvPr/>
        </p:nvSpPr>
        <p:spPr>
          <a:xfrm>
            <a:off x="245901" y="1733202"/>
            <a:ext cx="1433661" cy="40638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3055D3-4DAF-243B-3589-B9515EDAFA79}"/>
              </a:ext>
            </a:extLst>
          </p:cNvPr>
          <p:cNvSpPr/>
          <p:nvPr/>
        </p:nvSpPr>
        <p:spPr>
          <a:xfrm>
            <a:off x="427498" y="1711837"/>
            <a:ext cx="2031867" cy="1243758"/>
          </a:xfrm>
          <a:prstGeom prst="rect">
            <a:avLst/>
          </a:prstGeom>
          <a:solidFill>
            <a:schemeClr val="bg1">
              <a:lumMod val="95000"/>
            </a:schemeClr>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a:solidFill>
                <a:schemeClr val="tx1"/>
              </a:solidFill>
              <a:latin typeface="Arial"/>
              <a:cs typeface="Arial"/>
            </a:endParaRPr>
          </a:p>
        </p:txBody>
      </p:sp>
      <p:sp>
        <p:nvSpPr>
          <p:cNvPr id="30" name="Rectangle 29">
            <a:extLst>
              <a:ext uri="{FF2B5EF4-FFF2-40B4-BE49-F238E27FC236}">
                <a16:creationId xmlns:a16="http://schemas.microsoft.com/office/drawing/2014/main" id="{D087EE06-4887-1335-FC96-400ABE770C6D}"/>
              </a:ext>
            </a:extLst>
          </p:cNvPr>
          <p:cNvSpPr/>
          <p:nvPr/>
        </p:nvSpPr>
        <p:spPr>
          <a:xfrm>
            <a:off x="427498" y="3143258"/>
            <a:ext cx="2031867" cy="1243758"/>
          </a:xfrm>
          <a:prstGeom prst="rect">
            <a:avLst/>
          </a:prstGeom>
          <a:solidFill>
            <a:schemeClr val="bg1">
              <a:lumMod val="95000"/>
            </a:schemeClr>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a:solidFill>
                <a:schemeClr val="tx1"/>
              </a:solidFill>
              <a:latin typeface="Arial"/>
              <a:cs typeface="Arial"/>
            </a:endParaRPr>
          </a:p>
        </p:txBody>
      </p:sp>
      <p:sp>
        <p:nvSpPr>
          <p:cNvPr id="32" name="Rectangle 31">
            <a:extLst>
              <a:ext uri="{FF2B5EF4-FFF2-40B4-BE49-F238E27FC236}">
                <a16:creationId xmlns:a16="http://schemas.microsoft.com/office/drawing/2014/main" id="{C80B33D6-457A-494E-D58D-CB6430F1B37A}"/>
              </a:ext>
            </a:extLst>
          </p:cNvPr>
          <p:cNvSpPr/>
          <p:nvPr/>
        </p:nvSpPr>
        <p:spPr>
          <a:xfrm>
            <a:off x="427498" y="4553313"/>
            <a:ext cx="2031867" cy="1243758"/>
          </a:xfrm>
          <a:prstGeom prst="rect">
            <a:avLst/>
          </a:prstGeom>
          <a:solidFill>
            <a:schemeClr val="bg1">
              <a:lumMod val="95000"/>
            </a:schemeClr>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a:solidFill>
                <a:schemeClr val="tx1"/>
              </a:solidFill>
              <a:latin typeface="Arial"/>
              <a:cs typeface="Arial"/>
            </a:endParaRPr>
          </a:p>
        </p:txBody>
      </p:sp>
      <p:sp>
        <p:nvSpPr>
          <p:cNvPr id="35" name="Rectangle 34">
            <a:extLst>
              <a:ext uri="{FF2B5EF4-FFF2-40B4-BE49-F238E27FC236}">
                <a16:creationId xmlns:a16="http://schemas.microsoft.com/office/drawing/2014/main" id="{8CBD08E8-E707-0C9F-A41F-308089C6E8F5}"/>
              </a:ext>
            </a:extLst>
          </p:cNvPr>
          <p:cNvSpPr/>
          <p:nvPr/>
        </p:nvSpPr>
        <p:spPr>
          <a:xfrm>
            <a:off x="2766909" y="1637062"/>
            <a:ext cx="2865081" cy="4160010"/>
          </a:xfrm>
          <a:prstGeom prst="rect">
            <a:avLst/>
          </a:prstGeom>
          <a:solidFill>
            <a:schemeClr val="bg1">
              <a:lumMod val="95000"/>
            </a:schemeClr>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a:solidFill>
                <a:schemeClr val="tx1"/>
              </a:solidFill>
              <a:latin typeface="Arial"/>
              <a:cs typeface="Arial"/>
            </a:endParaRPr>
          </a:p>
        </p:txBody>
      </p:sp>
      <p:sp>
        <p:nvSpPr>
          <p:cNvPr id="36" name="Rectangle 35">
            <a:extLst>
              <a:ext uri="{FF2B5EF4-FFF2-40B4-BE49-F238E27FC236}">
                <a16:creationId xmlns:a16="http://schemas.microsoft.com/office/drawing/2014/main" id="{8C59CAF8-1514-44C7-123D-7D1996AD0BD4}"/>
              </a:ext>
            </a:extLst>
          </p:cNvPr>
          <p:cNvSpPr/>
          <p:nvPr/>
        </p:nvSpPr>
        <p:spPr>
          <a:xfrm>
            <a:off x="5960900" y="1637062"/>
            <a:ext cx="2865081" cy="4160010"/>
          </a:xfrm>
          <a:prstGeom prst="rect">
            <a:avLst/>
          </a:prstGeom>
          <a:solidFill>
            <a:schemeClr val="accent1">
              <a:lumMod val="10000"/>
              <a:lumOff val="90000"/>
            </a:schemeClr>
          </a:solidFill>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a:solidFill>
                <a:schemeClr val="tx1"/>
              </a:solidFill>
              <a:latin typeface="Arial"/>
              <a:cs typeface="Arial"/>
            </a:endParaRPr>
          </a:p>
        </p:txBody>
      </p:sp>
      <p:cxnSp>
        <p:nvCxnSpPr>
          <p:cNvPr id="37" name="Straight Arrow Connector 36">
            <a:extLst>
              <a:ext uri="{FF2B5EF4-FFF2-40B4-BE49-F238E27FC236}">
                <a16:creationId xmlns:a16="http://schemas.microsoft.com/office/drawing/2014/main" id="{B04FF5B1-BDA6-05C6-1D7C-EC24DAF9315F}"/>
              </a:ext>
            </a:extLst>
          </p:cNvPr>
          <p:cNvCxnSpPr/>
          <p:nvPr/>
        </p:nvCxnSpPr>
        <p:spPr>
          <a:xfrm flipV="1">
            <a:off x="2769683" y="3030050"/>
            <a:ext cx="2862800" cy="701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B8DECB2-57A9-58E4-1EA0-00384A69A71A}"/>
              </a:ext>
            </a:extLst>
          </p:cNvPr>
          <p:cNvCxnSpPr>
            <a:cxnSpLocks/>
          </p:cNvCxnSpPr>
          <p:nvPr/>
        </p:nvCxnSpPr>
        <p:spPr>
          <a:xfrm flipV="1">
            <a:off x="2769683" y="4450788"/>
            <a:ext cx="2862800" cy="701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66F434-3686-7609-9A11-39C71E80B55F}"/>
              </a:ext>
            </a:extLst>
          </p:cNvPr>
          <p:cNvCxnSpPr>
            <a:cxnSpLocks/>
          </p:cNvCxnSpPr>
          <p:nvPr/>
        </p:nvCxnSpPr>
        <p:spPr>
          <a:xfrm flipV="1">
            <a:off x="5963674" y="4450789"/>
            <a:ext cx="2862800" cy="701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CB1ECF7-E374-0638-4289-951D7EBA4E4D}"/>
              </a:ext>
            </a:extLst>
          </p:cNvPr>
          <p:cNvCxnSpPr>
            <a:cxnSpLocks/>
          </p:cNvCxnSpPr>
          <p:nvPr/>
        </p:nvCxnSpPr>
        <p:spPr>
          <a:xfrm flipV="1">
            <a:off x="5963674" y="3030050"/>
            <a:ext cx="2862800" cy="701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F153ACC-B398-9CBA-04A4-6BADAC3A21DD}"/>
              </a:ext>
            </a:extLst>
          </p:cNvPr>
          <p:cNvSpPr txBox="1"/>
          <p:nvPr/>
        </p:nvSpPr>
        <p:spPr>
          <a:xfrm>
            <a:off x="3675298" y="1233515"/>
            <a:ext cx="12492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latin typeface="Trebuchet MS"/>
              </a:rPr>
              <a:t>Details</a:t>
            </a:r>
          </a:p>
        </p:txBody>
      </p:sp>
      <p:sp>
        <p:nvSpPr>
          <p:cNvPr id="42" name="TextBox 41">
            <a:extLst>
              <a:ext uri="{FF2B5EF4-FFF2-40B4-BE49-F238E27FC236}">
                <a16:creationId xmlns:a16="http://schemas.microsoft.com/office/drawing/2014/main" id="{CFC30467-99E6-6D83-00DC-AE5D87682606}"/>
              </a:ext>
            </a:extLst>
          </p:cNvPr>
          <p:cNvSpPr txBox="1"/>
          <p:nvPr/>
        </p:nvSpPr>
        <p:spPr>
          <a:xfrm>
            <a:off x="6677008" y="1233515"/>
            <a:ext cx="14308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latin typeface="Trebuchet MS"/>
              </a:rPr>
              <a:t>Mitigation</a:t>
            </a:r>
            <a:endParaRPr lang="en-US"/>
          </a:p>
        </p:txBody>
      </p:sp>
      <p:sp>
        <p:nvSpPr>
          <p:cNvPr id="43" name="TextBox 42">
            <a:extLst>
              <a:ext uri="{FF2B5EF4-FFF2-40B4-BE49-F238E27FC236}">
                <a16:creationId xmlns:a16="http://schemas.microsoft.com/office/drawing/2014/main" id="{49A70C34-0E27-3858-26BA-F250E59E9512}"/>
              </a:ext>
            </a:extLst>
          </p:cNvPr>
          <p:cNvSpPr txBox="1"/>
          <p:nvPr/>
        </p:nvSpPr>
        <p:spPr>
          <a:xfrm>
            <a:off x="555478" y="1922805"/>
            <a:ext cx="20189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solidFill>
                <a:latin typeface="Trebuchet MS"/>
                <a:cs typeface="Segoe UI"/>
              </a:rPr>
              <a:t>Growth in China Underperforms Expectations</a:t>
            </a:r>
            <a:endParaRPr lang="en-US" sz="1800"/>
          </a:p>
        </p:txBody>
      </p:sp>
      <p:sp>
        <p:nvSpPr>
          <p:cNvPr id="44" name="TextBox 43">
            <a:extLst>
              <a:ext uri="{FF2B5EF4-FFF2-40B4-BE49-F238E27FC236}">
                <a16:creationId xmlns:a16="http://schemas.microsoft.com/office/drawing/2014/main" id="{240721F6-A9E6-C291-38EB-EA4551606E7B}"/>
              </a:ext>
            </a:extLst>
          </p:cNvPr>
          <p:cNvSpPr txBox="1"/>
          <p:nvPr/>
        </p:nvSpPr>
        <p:spPr>
          <a:xfrm>
            <a:off x="555478" y="3354225"/>
            <a:ext cx="201894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solidFill>
                <a:latin typeface="Trebuchet MS"/>
                <a:cs typeface="Segoe UI"/>
              </a:rPr>
              <a:t>Unsuccessful Integration of Menswear</a:t>
            </a:r>
            <a:endParaRPr lang="en-US">
              <a:solidFill>
                <a:schemeClr val="tx1"/>
              </a:solidFill>
            </a:endParaRPr>
          </a:p>
        </p:txBody>
      </p:sp>
      <p:sp>
        <p:nvSpPr>
          <p:cNvPr id="45" name="TextBox 44">
            <a:extLst>
              <a:ext uri="{FF2B5EF4-FFF2-40B4-BE49-F238E27FC236}">
                <a16:creationId xmlns:a16="http://schemas.microsoft.com/office/drawing/2014/main" id="{85EFA849-4758-F643-D5BE-53F55AFF0B99}"/>
              </a:ext>
            </a:extLst>
          </p:cNvPr>
          <p:cNvSpPr txBox="1"/>
          <p:nvPr/>
        </p:nvSpPr>
        <p:spPr>
          <a:xfrm>
            <a:off x="555478" y="4764281"/>
            <a:ext cx="18907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solidFill>
                <a:latin typeface="Trebuchet MS"/>
                <a:cs typeface="Segoe UI"/>
              </a:rPr>
              <a:t>Trade Restrictions Threaten Asian Materials Sourcing</a:t>
            </a:r>
            <a:endParaRPr lang="en-US">
              <a:solidFill>
                <a:schemeClr val="tx1"/>
              </a:solidFill>
            </a:endParaRPr>
          </a:p>
        </p:txBody>
      </p:sp>
      <p:sp>
        <p:nvSpPr>
          <p:cNvPr id="46" name="TextBox 45">
            <a:extLst>
              <a:ext uri="{FF2B5EF4-FFF2-40B4-BE49-F238E27FC236}">
                <a16:creationId xmlns:a16="http://schemas.microsoft.com/office/drawing/2014/main" id="{62952A26-61CF-A1B6-21BD-5D0619BE70C9}"/>
              </a:ext>
            </a:extLst>
          </p:cNvPr>
          <p:cNvSpPr txBox="1"/>
          <p:nvPr/>
        </p:nvSpPr>
        <p:spPr>
          <a:xfrm>
            <a:off x="2905571" y="1719842"/>
            <a:ext cx="27132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solidFill>
                  <a:schemeClr val="tx1"/>
                </a:solidFill>
                <a:latin typeface="Trebuchet MS"/>
              </a:rPr>
              <a:t>China represents ~</a:t>
            </a:r>
            <a:r>
              <a:rPr lang="en-US" sz="1200" b="1">
                <a:solidFill>
                  <a:schemeClr val="tx1"/>
                </a:solidFill>
                <a:latin typeface="Trebuchet MS"/>
              </a:rPr>
              <a:t>13% of FY24 revenue</a:t>
            </a:r>
            <a:r>
              <a:rPr lang="en-US" sz="1200">
                <a:solidFill>
                  <a:schemeClr val="tx1"/>
                </a:solidFill>
                <a:latin typeface="Trebuchet MS"/>
              </a:rPr>
              <a:t> but is growing ~40% YoY</a:t>
            </a:r>
          </a:p>
          <a:p>
            <a:pPr marL="171450" indent="-171450">
              <a:buChar char="•"/>
            </a:pPr>
            <a:r>
              <a:rPr lang="en-US" sz="1200">
                <a:solidFill>
                  <a:schemeClr val="tx1"/>
                </a:solidFill>
                <a:latin typeface="Trebuchet MS"/>
              </a:rPr>
              <a:t>A </a:t>
            </a:r>
            <a:r>
              <a:rPr lang="en-US" sz="1200" b="1">
                <a:solidFill>
                  <a:schemeClr val="tx1"/>
                </a:solidFill>
                <a:latin typeface="Trebuchet MS"/>
              </a:rPr>
              <a:t>5–10pp slowdown</a:t>
            </a:r>
            <a:r>
              <a:rPr lang="en-US" sz="1200">
                <a:solidFill>
                  <a:schemeClr val="tx1"/>
                </a:solidFill>
                <a:latin typeface="Trebuchet MS"/>
              </a:rPr>
              <a:t> in China growth would reduce consolidated revenue growth by ~</a:t>
            </a:r>
            <a:r>
              <a:rPr lang="en-US" sz="1200" b="1">
                <a:solidFill>
                  <a:schemeClr val="tx1"/>
                </a:solidFill>
                <a:latin typeface="Trebuchet MS"/>
              </a:rPr>
              <a:t>100–150 bps</a:t>
            </a:r>
            <a:r>
              <a:rPr lang="en-US" sz="1200">
                <a:solidFill>
                  <a:schemeClr val="tx1"/>
                </a:solidFill>
                <a:latin typeface="Trebuchet MS"/>
              </a:rPr>
              <a:t> annually</a:t>
            </a:r>
          </a:p>
        </p:txBody>
      </p:sp>
      <p:sp>
        <p:nvSpPr>
          <p:cNvPr id="47" name="TextBox 46">
            <a:extLst>
              <a:ext uri="{FF2B5EF4-FFF2-40B4-BE49-F238E27FC236}">
                <a16:creationId xmlns:a16="http://schemas.microsoft.com/office/drawing/2014/main" id="{4B52BB9E-E6BC-BB1D-4774-FC1329798BCB}"/>
              </a:ext>
            </a:extLst>
          </p:cNvPr>
          <p:cNvSpPr txBox="1"/>
          <p:nvPr/>
        </p:nvSpPr>
        <p:spPr>
          <a:xfrm>
            <a:off x="2896656" y="3115163"/>
            <a:ext cx="27132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solidFill>
                  <a:schemeClr val="tx1"/>
                </a:solidFill>
                <a:latin typeface="Trebuchet MS"/>
              </a:rPr>
              <a:t>Men’s segment accounts for ~</a:t>
            </a:r>
            <a:r>
              <a:rPr lang="en-US" sz="1200" b="1">
                <a:solidFill>
                  <a:schemeClr val="tx1"/>
                </a:solidFill>
                <a:latin typeface="Trebuchet MS"/>
              </a:rPr>
              <a:t>24% of FY24 revenue</a:t>
            </a:r>
            <a:r>
              <a:rPr lang="en-US" sz="1200">
                <a:solidFill>
                  <a:schemeClr val="tx1"/>
                </a:solidFill>
                <a:latin typeface="Trebuchet MS"/>
              </a:rPr>
              <a:t> but is growing at </a:t>
            </a:r>
            <a:r>
              <a:rPr lang="en-US" sz="1200" b="1">
                <a:solidFill>
                  <a:schemeClr val="tx1"/>
                </a:solidFill>
                <a:latin typeface="Trebuchet MS"/>
              </a:rPr>
              <a:t>~14% YoY</a:t>
            </a:r>
            <a:r>
              <a:rPr lang="en-US" sz="1200">
                <a:solidFill>
                  <a:schemeClr val="tx1"/>
                </a:solidFill>
                <a:latin typeface="Trebuchet MS"/>
              </a:rPr>
              <a:t>, outpacing women</a:t>
            </a:r>
            <a:endParaRPr lang="en-US">
              <a:solidFill>
                <a:schemeClr val="tx1"/>
              </a:solidFill>
              <a:latin typeface="Trebuchet MS"/>
            </a:endParaRPr>
          </a:p>
          <a:p>
            <a:pPr marL="171450" indent="-171450">
              <a:buChar char="•"/>
            </a:pPr>
            <a:r>
              <a:rPr lang="en-US" sz="1200">
                <a:solidFill>
                  <a:schemeClr val="tx1"/>
                </a:solidFill>
                <a:latin typeface="Trebuchet MS"/>
              </a:rPr>
              <a:t>If men’s growth converges to women’s growth (~9%), long-term revenue CAGR would decline by ~</a:t>
            </a:r>
            <a:r>
              <a:rPr lang="en-US" sz="1200" b="1">
                <a:solidFill>
                  <a:schemeClr val="tx1"/>
                </a:solidFill>
                <a:latin typeface="Trebuchet MS"/>
              </a:rPr>
              <a:t>50–75 bps</a:t>
            </a:r>
            <a:endParaRPr lang="en-US">
              <a:solidFill>
                <a:schemeClr val="tx1"/>
              </a:solidFill>
              <a:latin typeface="Trebuchet MS"/>
            </a:endParaRPr>
          </a:p>
          <a:p>
            <a:pPr marL="171450" indent="-171450">
              <a:buChar char="•"/>
            </a:pPr>
            <a:endParaRPr lang="en-US" sz="1200">
              <a:solidFill>
                <a:schemeClr val="tx1"/>
              </a:solidFill>
              <a:latin typeface="Trebuchet MS"/>
            </a:endParaRPr>
          </a:p>
        </p:txBody>
      </p:sp>
      <p:sp>
        <p:nvSpPr>
          <p:cNvPr id="48" name="TextBox 47">
            <a:extLst>
              <a:ext uri="{FF2B5EF4-FFF2-40B4-BE49-F238E27FC236}">
                <a16:creationId xmlns:a16="http://schemas.microsoft.com/office/drawing/2014/main" id="{1C725C65-87E1-CBAD-10A2-314C5E1E6A74}"/>
              </a:ext>
            </a:extLst>
          </p:cNvPr>
          <p:cNvSpPr txBox="1"/>
          <p:nvPr/>
        </p:nvSpPr>
        <p:spPr>
          <a:xfrm>
            <a:off x="2905570" y="4550636"/>
            <a:ext cx="271328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solidFill>
                  <a:schemeClr val="tx1"/>
                </a:solidFill>
                <a:latin typeface="Trebuchet MS"/>
              </a:rPr>
              <a:t>A large chunk of Lululemon’s sourcing remains Asia-based, exposing COGS to </a:t>
            </a:r>
            <a:r>
              <a:rPr lang="en-US" sz="1200" b="1">
                <a:solidFill>
                  <a:schemeClr val="tx1"/>
                </a:solidFill>
                <a:latin typeface="Trebuchet MS"/>
              </a:rPr>
              <a:t>tariffs and trade restrictions</a:t>
            </a:r>
          </a:p>
          <a:p>
            <a:pPr marL="171450" indent="-171450">
              <a:buChar char="•"/>
            </a:pPr>
            <a:r>
              <a:rPr lang="en-US" sz="1200">
                <a:solidFill>
                  <a:schemeClr val="tx1"/>
                </a:solidFill>
                <a:latin typeface="Trebuchet MS"/>
              </a:rPr>
              <a:t>Margin pressure would directly impact EBITDA </a:t>
            </a:r>
          </a:p>
          <a:p>
            <a:pPr marL="171450" indent="-171450">
              <a:buChar char="•"/>
            </a:pPr>
            <a:endParaRPr lang="en-US" sz="1200">
              <a:solidFill>
                <a:schemeClr val="tx1"/>
              </a:solidFill>
              <a:latin typeface="Trebuchet MS"/>
            </a:endParaRPr>
          </a:p>
        </p:txBody>
      </p:sp>
      <p:sp>
        <p:nvSpPr>
          <p:cNvPr id="49" name="TextBox 48">
            <a:extLst>
              <a:ext uri="{FF2B5EF4-FFF2-40B4-BE49-F238E27FC236}">
                <a16:creationId xmlns:a16="http://schemas.microsoft.com/office/drawing/2014/main" id="{5DDA9C9D-1144-2D22-04DF-694D0901ECEA}"/>
              </a:ext>
            </a:extLst>
          </p:cNvPr>
          <p:cNvSpPr txBox="1"/>
          <p:nvPr/>
        </p:nvSpPr>
        <p:spPr>
          <a:xfrm>
            <a:off x="6003421" y="1709160"/>
            <a:ext cx="271328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solidFill>
                  <a:schemeClr val="tx1"/>
                </a:solidFill>
                <a:latin typeface="Trebuchet MS"/>
              </a:rPr>
              <a:t>Lululemon remains </a:t>
            </a:r>
            <a:r>
              <a:rPr lang="en-US" sz="1200" b="1">
                <a:solidFill>
                  <a:schemeClr val="tx1"/>
                </a:solidFill>
                <a:latin typeface="Trebuchet MS"/>
              </a:rPr>
              <a:t>materially underpenetrated</a:t>
            </a:r>
            <a:r>
              <a:rPr lang="en-US" sz="1200">
                <a:solidFill>
                  <a:schemeClr val="tx1"/>
                </a:solidFill>
                <a:latin typeface="Trebuchet MS"/>
              </a:rPr>
              <a:t> in China relative to Nike and adidas, with </a:t>
            </a:r>
            <a:r>
              <a:rPr lang="en-US" sz="1200" b="1">
                <a:solidFill>
                  <a:schemeClr val="tx1"/>
                </a:solidFill>
                <a:latin typeface="Trebuchet MS"/>
              </a:rPr>
              <a:t>&lt;200 stores vs. thousands for peers</a:t>
            </a:r>
            <a:endParaRPr lang="en-US" sz="1200">
              <a:solidFill>
                <a:schemeClr val="tx1"/>
              </a:solidFill>
              <a:latin typeface="Trebuchet MS"/>
            </a:endParaRPr>
          </a:p>
          <a:p>
            <a:pPr marL="171450" indent="-171450">
              <a:buChar char="•"/>
            </a:pPr>
            <a:r>
              <a:rPr lang="en-US" sz="1200">
                <a:solidFill>
                  <a:schemeClr val="tx1"/>
                </a:solidFill>
                <a:latin typeface="Trebuchet MS"/>
              </a:rPr>
              <a:t>Affluent customer base reduces exposure to demand volatility</a:t>
            </a:r>
          </a:p>
          <a:p>
            <a:pPr marL="171450" indent="-171450">
              <a:buChar char="•"/>
            </a:pPr>
            <a:endParaRPr lang="en-US" sz="1200">
              <a:solidFill>
                <a:schemeClr val="tx1"/>
              </a:solidFill>
              <a:latin typeface="Trebuchet MS"/>
            </a:endParaRPr>
          </a:p>
        </p:txBody>
      </p:sp>
      <p:sp>
        <p:nvSpPr>
          <p:cNvPr id="50" name="TextBox 49">
            <a:extLst>
              <a:ext uri="{FF2B5EF4-FFF2-40B4-BE49-F238E27FC236}">
                <a16:creationId xmlns:a16="http://schemas.microsoft.com/office/drawing/2014/main" id="{E12A7BBE-E3EE-7E09-65AF-7163C99DF8F4}"/>
              </a:ext>
            </a:extLst>
          </p:cNvPr>
          <p:cNvSpPr txBox="1"/>
          <p:nvPr/>
        </p:nvSpPr>
        <p:spPr>
          <a:xfrm>
            <a:off x="6035468" y="3119216"/>
            <a:ext cx="271328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solidFill>
                  <a:schemeClr val="tx1"/>
                </a:solidFill>
                <a:latin typeface="Trebuchet MS"/>
              </a:rPr>
              <a:t>Men’s revenue has nearly </a:t>
            </a:r>
            <a:r>
              <a:rPr lang="en-US" sz="1200" b="1">
                <a:solidFill>
                  <a:schemeClr val="tx1"/>
                </a:solidFill>
                <a:latin typeface="Trebuchet MS"/>
              </a:rPr>
              <a:t>tripled since FY20</a:t>
            </a:r>
            <a:r>
              <a:rPr lang="en-US" sz="1200">
                <a:solidFill>
                  <a:schemeClr val="tx1"/>
                </a:solidFill>
                <a:latin typeface="Trebuchet MS"/>
              </a:rPr>
              <a:t>, demonstrating proven product-market fit</a:t>
            </a:r>
            <a:endParaRPr lang="en-US">
              <a:solidFill>
                <a:schemeClr val="tx1"/>
              </a:solidFill>
              <a:latin typeface="Trebuchet MS"/>
            </a:endParaRPr>
          </a:p>
          <a:p>
            <a:pPr marL="171450" indent="-171450">
              <a:buChar char="•"/>
            </a:pPr>
            <a:r>
              <a:rPr lang="en-US" sz="1200">
                <a:solidFill>
                  <a:schemeClr val="tx1"/>
                </a:solidFill>
                <a:latin typeface="Trebuchet MS"/>
              </a:rPr>
              <a:t>Higher average unit economics in men’s apparel support profitability even at lower growth</a:t>
            </a:r>
            <a:endParaRPr lang="en-US">
              <a:solidFill>
                <a:schemeClr val="tx1"/>
              </a:solidFill>
              <a:latin typeface="Trebuchet MS"/>
            </a:endParaRPr>
          </a:p>
          <a:p>
            <a:pPr marL="171450" indent="-171450">
              <a:buChar char="•"/>
            </a:pPr>
            <a:endParaRPr lang="en-US" sz="1200">
              <a:solidFill>
                <a:schemeClr val="tx1"/>
              </a:solidFill>
              <a:latin typeface="Trebuchet MS"/>
            </a:endParaRPr>
          </a:p>
        </p:txBody>
      </p:sp>
      <p:sp>
        <p:nvSpPr>
          <p:cNvPr id="51" name="TextBox 50">
            <a:extLst>
              <a:ext uri="{FF2B5EF4-FFF2-40B4-BE49-F238E27FC236}">
                <a16:creationId xmlns:a16="http://schemas.microsoft.com/office/drawing/2014/main" id="{D2B3969E-AD00-9291-3FBF-BFAEFAECE5E9}"/>
              </a:ext>
            </a:extLst>
          </p:cNvPr>
          <p:cNvSpPr txBox="1"/>
          <p:nvPr/>
        </p:nvSpPr>
        <p:spPr>
          <a:xfrm>
            <a:off x="6003420" y="4454495"/>
            <a:ext cx="27132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solidFill>
                  <a:schemeClr val="tx1"/>
                </a:solidFill>
                <a:latin typeface="Trebuchet MS"/>
              </a:rPr>
              <a:t>Diversified sourcing efforts reduce single-region dependency</a:t>
            </a:r>
            <a:endParaRPr lang="en-US">
              <a:solidFill>
                <a:schemeClr val="tx1"/>
              </a:solidFill>
              <a:latin typeface="Trebuchet MS"/>
            </a:endParaRPr>
          </a:p>
          <a:p>
            <a:pPr marL="171450" indent="-171450">
              <a:buChar char="•"/>
            </a:pPr>
            <a:r>
              <a:rPr lang="en-US" sz="1200">
                <a:solidFill>
                  <a:schemeClr val="tx1"/>
                </a:solidFill>
                <a:latin typeface="Trebuchet MS"/>
              </a:rPr>
              <a:t>Lululemon has historically passed through </a:t>
            </a:r>
            <a:r>
              <a:rPr lang="en-US" sz="1200" b="1">
                <a:solidFill>
                  <a:schemeClr val="tx1"/>
                </a:solidFill>
                <a:latin typeface="Trebuchet MS"/>
              </a:rPr>
              <a:t>selective price increases</a:t>
            </a:r>
            <a:r>
              <a:rPr lang="en-US" sz="1200">
                <a:solidFill>
                  <a:schemeClr val="tx1"/>
                </a:solidFill>
                <a:latin typeface="Trebuchet MS"/>
              </a:rPr>
              <a:t> without volume erosion due to brand strength</a:t>
            </a:r>
            <a:endParaRPr lang="en-US">
              <a:solidFill>
                <a:schemeClr val="tx1"/>
              </a:solidFill>
              <a:latin typeface="Trebuchet MS"/>
            </a:endParaRPr>
          </a:p>
        </p:txBody>
      </p:sp>
    </p:spTree>
    <p:extLst>
      <p:ext uri="{BB962C8B-B14F-4D97-AF65-F5344CB8AC3E}">
        <p14:creationId xmlns:p14="http://schemas.microsoft.com/office/powerpoint/2010/main" val="398584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56791D-6251-9A94-059C-6AB09C939786}"/>
              </a:ext>
            </a:extLst>
          </p:cNvPr>
          <p:cNvSpPr>
            <a:spLocks noGrp="1"/>
          </p:cNvSpPr>
          <p:nvPr>
            <p:ph type="sldNum" idx="12"/>
          </p:nvPr>
        </p:nvSpPr>
        <p:spPr/>
        <p:txBody>
          <a:bodyPr/>
          <a:lstStyle/>
          <a:p>
            <a:fld id="{0D61B5D7-6FEB-49B8-9528-EE5550EB872C}" type="slidenum">
              <a:rPr lang="en-CA" smtClean="0"/>
              <a:pPr/>
              <a:t>2</a:t>
            </a:fld>
            <a:endParaRPr lang="en-CA" sz="800">
              <a:solidFill>
                <a:schemeClr val="tx1"/>
              </a:solidFill>
            </a:endParaRPr>
          </a:p>
        </p:txBody>
      </p:sp>
      <p:sp>
        <p:nvSpPr>
          <p:cNvPr id="14" name="Title 9">
            <a:extLst>
              <a:ext uri="{FF2B5EF4-FFF2-40B4-BE49-F238E27FC236}">
                <a16:creationId xmlns:a16="http://schemas.microsoft.com/office/drawing/2014/main" id="{05B96FC5-4D72-9080-FBAA-B4EBA42CE38E}"/>
              </a:ext>
            </a:extLst>
          </p:cNvPr>
          <p:cNvSpPr>
            <a:spLocks noGrp="1"/>
          </p:cNvSpPr>
          <p:nvPr>
            <p:ph type="title"/>
          </p:nvPr>
        </p:nvSpPr>
        <p:spPr>
          <a:xfrm>
            <a:off x="226800" y="143208"/>
            <a:ext cx="8647200" cy="439200"/>
          </a:xfrm>
        </p:spPr>
        <p:txBody>
          <a:bodyPr/>
          <a:lstStyle/>
          <a:p>
            <a:r>
              <a:rPr lang="en-US" dirty="0">
                <a:latin typeface="Trebuchet MS" panose="020B0603020202020204" pitchFamily="34" charset="0"/>
              </a:rPr>
              <a:t>Team Fantastic Four</a:t>
            </a:r>
          </a:p>
        </p:txBody>
      </p:sp>
      <p:sp>
        <p:nvSpPr>
          <p:cNvPr id="15" name="Text Placeholder 10">
            <a:extLst>
              <a:ext uri="{FF2B5EF4-FFF2-40B4-BE49-F238E27FC236}">
                <a16:creationId xmlns:a16="http://schemas.microsoft.com/office/drawing/2014/main" id="{D44FB36A-780A-5E27-A356-D23E9863ECAA}"/>
              </a:ext>
            </a:extLst>
          </p:cNvPr>
          <p:cNvSpPr txBox="1">
            <a:spLocks/>
          </p:cNvSpPr>
          <p:nvPr/>
        </p:nvSpPr>
        <p:spPr>
          <a:xfrm>
            <a:off x="226800" y="558000"/>
            <a:ext cx="8647200" cy="2520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latin typeface="Trebuchet MS" panose="020B0603020202020204" pitchFamily="34" charset="0"/>
              </a:rPr>
              <a:t>Max Chen, Eric Tao, Michael Weng, Dylan Woolstencroft</a:t>
            </a:r>
          </a:p>
        </p:txBody>
      </p:sp>
      <p:pic>
        <p:nvPicPr>
          <p:cNvPr id="24" name="Picture Placeholder 12" descr="A person in a suit and tie&#10;&#10;AI-generated content may be incorrect.">
            <a:extLst>
              <a:ext uri="{FF2B5EF4-FFF2-40B4-BE49-F238E27FC236}">
                <a16:creationId xmlns:a16="http://schemas.microsoft.com/office/drawing/2014/main" id="{D61E966B-D3FE-1354-7A29-9F608CC17FD0}"/>
              </a:ext>
            </a:extLst>
          </p:cNvPr>
          <p:cNvPicPr>
            <a:picLocks noChangeAspect="1"/>
          </p:cNvPicPr>
          <p:nvPr/>
        </p:nvPicPr>
        <p:blipFill>
          <a:blip r:embed="rId2">
            <a:extLst>
              <a:ext uri="{28A0092B-C50C-407E-A947-70E740481C1C}">
                <a14:useLocalDpi xmlns:a14="http://schemas.microsoft.com/office/drawing/2010/main" val="0"/>
              </a:ext>
            </a:extLst>
          </a:blip>
          <a:srcRect l="20347" t="16353" r="21529"/>
          <a:stretch>
            <a:fillRect/>
          </a:stretch>
        </p:blipFill>
        <p:spPr>
          <a:xfrm>
            <a:off x="494419" y="1948723"/>
            <a:ext cx="1720850" cy="1651467"/>
          </a:xfrm>
          <a:prstGeom prst="flowChartConnector">
            <a:avLst/>
          </a:prstGeom>
        </p:spPr>
      </p:pic>
      <p:pic>
        <p:nvPicPr>
          <p:cNvPr id="25" name="Picture Placeholder 14" descr="A person in a suit and tie&#10;&#10;AI-generated content may be incorrect.">
            <a:extLst>
              <a:ext uri="{FF2B5EF4-FFF2-40B4-BE49-F238E27FC236}">
                <a16:creationId xmlns:a16="http://schemas.microsoft.com/office/drawing/2014/main" id="{35C22778-1514-BB4C-BFCF-546C4A2C24DD}"/>
              </a:ext>
            </a:extLst>
          </p:cNvPr>
          <p:cNvPicPr>
            <a:picLocks noChangeAspect="1"/>
          </p:cNvPicPr>
          <p:nvPr/>
        </p:nvPicPr>
        <p:blipFill>
          <a:blip r:embed="rId3">
            <a:extLst>
              <a:ext uri="{28A0092B-C50C-407E-A947-70E740481C1C}">
                <a14:useLocalDpi xmlns:a14="http://schemas.microsoft.com/office/drawing/2010/main" val="0"/>
              </a:ext>
            </a:extLst>
          </a:blip>
          <a:srcRect l="17887" t="25624" r="15400" b="31707"/>
          <a:stretch>
            <a:fillRect/>
          </a:stretch>
        </p:blipFill>
        <p:spPr>
          <a:xfrm>
            <a:off x="2591912" y="1948723"/>
            <a:ext cx="1720850" cy="1651467"/>
          </a:xfrm>
          <a:prstGeom prst="flowChartConnector">
            <a:avLst/>
          </a:prstGeom>
        </p:spPr>
      </p:pic>
      <p:pic>
        <p:nvPicPr>
          <p:cNvPr id="27" name="Picture Placeholder 18" descr="A person in a suit and tie&#10;&#10;AI-generated content may be incorrect.">
            <a:extLst>
              <a:ext uri="{FF2B5EF4-FFF2-40B4-BE49-F238E27FC236}">
                <a16:creationId xmlns:a16="http://schemas.microsoft.com/office/drawing/2014/main" id="{33507126-4E79-9B8A-F5A3-5F3D24CDF983}"/>
              </a:ext>
            </a:extLst>
          </p:cNvPr>
          <p:cNvPicPr>
            <a:picLocks noChangeAspect="1"/>
          </p:cNvPicPr>
          <p:nvPr/>
        </p:nvPicPr>
        <p:blipFill>
          <a:blip r:embed="rId4">
            <a:extLst>
              <a:ext uri="{28A0092B-C50C-407E-A947-70E740481C1C}">
                <a14:useLocalDpi xmlns:a14="http://schemas.microsoft.com/office/drawing/2010/main" val="0"/>
              </a:ext>
            </a:extLst>
          </a:blip>
          <a:srcRect t="2030" b="2030"/>
          <a:stretch>
            <a:fillRect/>
          </a:stretch>
        </p:blipFill>
        <p:spPr>
          <a:xfrm>
            <a:off x="6893329" y="1948723"/>
            <a:ext cx="1720850" cy="1651467"/>
          </a:xfrm>
          <a:prstGeom prst="flowChartConnector">
            <a:avLst/>
          </a:prstGeom>
        </p:spPr>
      </p:pic>
      <p:pic>
        <p:nvPicPr>
          <p:cNvPr id="29" name="Picture 28">
            <a:extLst>
              <a:ext uri="{FF2B5EF4-FFF2-40B4-BE49-F238E27FC236}">
                <a16:creationId xmlns:a16="http://schemas.microsoft.com/office/drawing/2014/main" id="{466B4359-03D6-288A-1788-493642095C51}"/>
              </a:ext>
            </a:extLst>
          </p:cNvPr>
          <p:cNvPicPr>
            <a:picLocks noChangeAspect="1"/>
          </p:cNvPicPr>
          <p:nvPr/>
        </p:nvPicPr>
        <p:blipFill>
          <a:blip r:embed="rId5"/>
          <a:stretch>
            <a:fillRect/>
          </a:stretch>
        </p:blipFill>
        <p:spPr>
          <a:xfrm>
            <a:off x="4689406" y="1948723"/>
            <a:ext cx="1725318" cy="1652159"/>
          </a:xfrm>
          <a:prstGeom prst="rect">
            <a:avLst/>
          </a:prstGeom>
        </p:spPr>
      </p:pic>
      <p:sp>
        <p:nvSpPr>
          <p:cNvPr id="31" name="Rectangle 30">
            <a:extLst>
              <a:ext uri="{FF2B5EF4-FFF2-40B4-BE49-F238E27FC236}">
                <a16:creationId xmlns:a16="http://schemas.microsoft.com/office/drawing/2014/main" id="{582AC5A0-AD91-808C-5888-0F065472BBDD}"/>
              </a:ext>
            </a:extLst>
          </p:cNvPr>
          <p:cNvSpPr/>
          <p:nvPr/>
        </p:nvSpPr>
        <p:spPr>
          <a:xfrm>
            <a:off x="494419" y="4004889"/>
            <a:ext cx="1720850" cy="9654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32" name="Rectangle 31">
            <a:extLst>
              <a:ext uri="{FF2B5EF4-FFF2-40B4-BE49-F238E27FC236}">
                <a16:creationId xmlns:a16="http://schemas.microsoft.com/office/drawing/2014/main" id="{14CACE56-440B-10CC-C94E-3E431851E2F7}"/>
              </a:ext>
            </a:extLst>
          </p:cNvPr>
          <p:cNvSpPr/>
          <p:nvPr/>
        </p:nvSpPr>
        <p:spPr>
          <a:xfrm>
            <a:off x="2591912" y="4014636"/>
            <a:ext cx="1720850" cy="9654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33" name="Rectangle 32">
            <a:extLst>
              <a:ext uri="{FF2B5EF4-FFF2-40B4-BE49-F238E27FC236}">
                <a16:creationId xmlns:a16="http://schemas.microsoft.com/office/drawing/2014/main" id="{75091C2A-0A66-712A-D524-29E536082ECA}"/>
              </a:ext>
            </a:extLst>
          </p:cNvPr>
          <p:cNvSpPr/>
          <p:nvPr/>
        </p:nvSpPr>
        <p:spPr>
          <a:xfrm>
            <a:off x="4689405" y="4004888"/>
            <a:ext cx="1720850" cy="9752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34" name="Rectangle 33">
            <a:extLst>
              <a:ext uri="{FF2B5EF4-FFF2-40B4-BE49-F238E27FC236}">
                <a16:creationId xmlns:a16="http://schemas.microsoft.com/office/drawing/2014/main" id="{D9F3A36E-A8B5-FBB0-61DA-E6D0AB6154B6}"/>
              </a:ext>
            </a:extLst>
          </p:cNvPr>
          <p:cNvSpPr/>
          <p:nvPr/>
        </p:nvSpPr>
        <p:spPr>
          <a:xfrm>
            <a:off x="6893329" y="3977528"/>
            <a:ext cx="1720850" cy="10025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36" name="TextBox 35">
            <a:extLst>
              <a:ext uri="{FF2B5EF4-FFF2-40B4-BE49-F238E27FC236}">
                <a16:creationId xmlns:a16="http://schemas.microsoft.com/office/drawing/2014/main" id="{7E25CF59-D6C8-9878-43DF-526A3D14227A}"/>
              </a:ext>
            </a:extLst>
          </p:cNvPr>
          <p:cNvSpPr txBox="1"/>
          <p:nvPr/>
        </p:nvSpPr>
        <p:spPr>
          <a:xfrm>
            <a:off x="915461" y="4142310"/>
            <a:ext cx="878767" cy="276999"/>
          </a:xfrm>
          <a:prstGeom prst="rect">
            <a:avLst/>
          </a:prstGeom>
          <a:noFill/>
        </p:spPr>
        <p:txBody>
          <a:bodyPr wrap="none" rtlCol="0">
            <a:spAutoFit/>
          </a:bodyPr>
          <a:lstStyle/>
          <a:p>
            <a:pPr algn="ctr"/>
            <a:r>
              <a:rPr lang="en-CA" sz="1200" b="1">
                <a:latin typeface="Trebuchet MS" panose="020B0603020202020204" pitchFamily="34" charset="0"/>
              </a:rPr>
              <a:t>Max Chen</a:t>
            </a:r>
          </a:p>
        </p:txBody>
      </p:sp>
      <p:sp>
        <p:nvSpPr>
          <p:cNvPr id="37" name="TextBox 36">
            <a:extLst>
              <a:ext uri="{FF2B5EF4-FFF2-40B4-BE49-F238E27FC236}">
                <a16:creationId xmlns:a16="http://schemas.microsoft.com/office/drawing/2014/main" id="{93DC71B0-D0B6-E1E9-083A-1BAC75EC1742}"/>
              </a:ext>
            </a:extLst>
          </p:cNvPr>
          <p:cNvSpPr txBox="1"/>
          <p:nvPr/>
        </p:nvSpPr>
        <p:spPr>
          <a:xfrm>
            <a:off x="3065852" y="4146322"/>
            <a:ext cx="772968" cy="276999"/>
          </a:xfrm>
          <a:prstGeom prst="rect">
            <a:avLst/>
          </a:prstGeom>
          <a:noFill/>
        </p:spPr>
        <p:txBody>
          <a:bodyPr wrap="none" rtlCol="0">
            <a:spAutoFit/>
          </a:bodyPr>
          <a:lstStyle/>
          <a:p>
            <a:pPr algn="ctr"/>
            <a:r>
              <a:rPr lang="en-CA" sz="1200" b="1">
                <a:latin typeface="Trebuchet MS" panose="020B0603020202020204" pitchFamily="34" charset="0"/>
              </a:rPr>
              <a:t>Eric Tao</a:t>
            </a:r>
          </a:p>
        </p:txBody>
      </p:sp>
      <p:sp>
        <p:nvSpPr>
          <p:cNvPr id="38" name="TextBox 37">
            <a:extLst>
              <a:ext uri="{FF2B5EF4-FFF2-40B4-BE49-F238E27FC236}">
                <a16:creationId xmlns:a16="http://schemas.microsoft.com/office/drawing/2014/main" id="{95231A49-0BE3-DAAF-627F-2F7827C9CC40}"/>
              </a:ext>
            </a:extLst>
          </p:cNvPr>
          <p:cNvSpPr txBox="1"/>
          <p:nvPr/>
        </p:nvSpPr>
        <p:spPr>
          <a:xfrm>
            <a:off x="4964573" y="4146321"/>
            <a:ext cx="1170513" cy="276999"/>
          </a:xfrm>
          <a:prstGeom prst="rect">
            <a:avLst/>
          </a:prstGeom>
          <a:noFill/>
        </p:spPr>
        <p:txBody>
          <a:bodyPr wrap="none" rtlCol="0">
            <a:spAutoFit/>
          </a:bodyPr>
          <a:lstStyle/>
          <a:p>
            <a:pPr algn="ctr"/>
            <a:r>
              <a:rPr lang="en-CA" sz="1200" b="1">
                <a:latin typeface="Trebuchet MS" panose="020B0603020202020204" pitchFamily="34" charset="0"/>
              </a:rPr>
              <a:t>Michael Weng</a:t>
            </a:r>
          </a:p>
        </p:txBody>
      </p:sp>
      <p:sp>
        <p:nvSpPr>
          <p:cNvPr id="39" name="TextBox 38">
            <a:extLst>
              <a:ext uri="{FF2B5EF4-FFF2-40B4-BE49-F238E27FC236}">
                <a16:creationId xmlns:a16="http://schemas.microsoft.com/office/drawing/2014/main" id="{04AAC86E-CDD8-3ECB-6C6E-C659ABB76765}"/>
              </a:ext>
            </a:extLst>
          </p:cNvPr>
          <p:cNvSpPr txBox="1"/>
          <p:nvPr/>
        </p:nvSpPr>
        <p:spPr>
          <a:xfrm>
            <a:off x="6934459" y="4146321"/>
            <a:ext cx="1638589" cy="276999"/>
          </a:xfrm>
          <a:prstGeom prst="rect">
            <a:avLst/>
          </a:prstGeom>
          <a:noFill/>
        </p:spPr>
        <p:txBody>
          <a:bodyPr wrap="none" rtlCol="0">
            <a:spAutoFit/>
          </a:bodyPr>
          <a:lstStyle/>
          <a:p>
            <a:pPr algn="ctr"/>
            <a:r>
              <a:rPr lang="en-CA" sz="1200" b="1">
                <a:latin typeface="Trebuchet MS" panose="020B0603020202020204" pitchFamily="34" charset="0"/>
              </a:rPr>
              <a:t>Dylan Woolstencroft</a:t>
            </a:r>
          </a:p>
        </p:txBody>
      </p:sp>
      <p:sp>
        <p:nvSpPr>
          <p:cNvPr id="40" name="TextBox 39">
            <a:extLst>
              <a:ext uri="{FF2B5EF4-FFF2-40B4-BE49-F238E27FC236}">
                <a16:creationId xmlns:a16="http://schemas.microsoft.com/office/drawing/2014/main" id="{D011FE7F-1875-C763-89B7-3F01BBB02428}"/>
              </a:ext>
            </a:extLst>
          </p:cNvPr>
          <p:cNvSpPr txBox="1"/>
          <p:nvPr/>
        </p:nvSpPr>
        <p:spPr>
          <a:xfrm>
            <a:off x="648561" y="4476327"/>
            <a:ext cx="1412566" cy="276999"/>
          </a:xfrm>
          <a:prstGeom prst="rect">
            <a:avLst/>
          </a:prstGeom>
          <a:noFill/>
        </p:spPr>
        <p:txBody>
          <a:bodyPr wrap="none" rtlCol="0">
            <a:spAutoFit/>
          </a:bodyPr>
          <a:lstStyle/>
          <a:p>
            <a:pPr algn="ctr"/>
            <a:r>
              <a:rPr lang="en-CA" sz="1200" i="1">
                <a:latin typeface="Calibri" panose="020F0502020204030204" pitchFamily="34" charset="0"/>
                <a:ea typeface="Calibri" panose="020F0502020204030204" pitchFamily="34" charset="0"/>
                <a:cs typeface="Calibri" panose="020F0502020204030204" pitchFamily="34" charset="0"/>
              </a:rPr>
              <a:t>First Year - Western</a:t>
            </a:r>
          </a:p>
        </p:txBody>
      </p:sp>
      <p:sp>
        <p:nvSpPr>
          <p:cNvPr id="41" name="TextBox 40">
            <a:extLst>
              <a:ext uri="{FF2B5EF4-FFF2-40B4-BE49-F238E27FC236}">
                <a16:creationId xmlns:a16="http://schemas.microsoft.com/office/drawing/2014/main" id="{8EB02618-C1A3-71A8-BF5C-B577EE34DCFB}"/>
              </a:ext>
            </a:extLst>
          </p:cNvPr>
          <p:cNvSpPr txBox="1"/>
          <p:nvPr/>
        </p:nvSpPr>
        <p:spPr>
          <a:xfrm>
            <a:off x="2846241" y="4489915"/>
            <a:ext cx="1212191" cy="276999"/>
          </a:xfrm>
          <a:prstGeom prst="rect">
            <a:avLst/>
          </a:prstGeom>
          <a:noFill/>
        </p:spPr>
        <p:txBody>
          <a:bodyPr wrap="none" rtlCol="0">
            <a:spAutoFit/>
          </a:bodyPr>
          <a:lstStyle/>
          <a:p>
            <a:pPr algn="ctr"/>
            <a:r>
              <a:rPr lang="en-CA" sz="1200" i="1">
                <a:latin typeface="Calibri" panose="020F0502020204030204" pitchFamily="34" charset="0"/>
                <a:ea typeface="Calibri" panose="020F0502020204030204" pitchFamily="34" charset="0"/>
                <a:cs typeface="Calibri" panose="020F0502020204030204" pitchFamily="34" charset="0"/>
              </a:rPr>
              <a:t>First Year - Stern</a:t>
            </a:r>
          </a:p>
        </p:txBody>
      </p:sp>
      <p:sp>
        <p:nvSpPr>
          <p:cNvPr id="42" name="TextBox 41">
            <a:extLst>
              <a:ext uri="{FF2B5EF4-FFF2-40B4-BE49-F238E27FC236}">
                <a16:creationId xmlns:a16="http://schemas.microsoft.com/office/drawing/2014/main" id="{EAA2B413-229E-18A1-29A7-129C257EE679}"/>
              </a:ext>
            </a:extLst>
          </p:cNvPr>
          <p:cNvSpPr txBox="1"/>
          <p:nvPr/>
        </p:nvSpPr>
        <p:spPr>
          <a:xfrm>
            <a:off x="4890834" y="4489915"/>
            <a:ext cx="1317990" cy="276999"/>
          </a:xfrm>
          <a:prstGeom prst="rect">
            <a:avLst/>
          </a:prstGeom>
          <a:noFill/>
        </p:spPr>
        <p:txBody>
          <a:bodyPr wrap="none" rtlCol="0">
            <a:spAutoFit/>
          </a:bodyPr>
          <a:lstStyle/>
          <a:p>
            <a:pPr algn="ctr"/>
            <a:r>
              <a:rPr lang="en-CA" sz="1200" i="1">
                <a:latin typeface="Calibri" panose="020F0502020204030204" pitchFamily="34" charset="0"/>
                <a:ea typeface="Calibri" panose="020F0502020204030204" pitchFamily="34" charset="0"/>
                <a:cs typeface="Calibri" panose="020F0502020204030204" pitchFamily="34" charset="0"/>
              </a:rPr>
              <a:t>First Year - Sauder</a:t>
            </a:r>
          </a:p>
        </p:txBody>
      </p:sp>
      <p:sp>
        <p:nvSpPr>
          <p:cNvPr id="43" name="TextBox 42">
            <a:extLst>
              <a:ext uri="{FF2B5EF4-FFF2-40B4-BE49-F238E27FC236}">
                <a16:creationId xmlns:a16="http://schemas.microsoft.com/office/drawing/2014/main" id="{E8B0182E-2773-93B6-BAFD-554A2454EDA9}"/>
              </a:ext>
            </a:extLst>
          </p:cNvPr>
          <p:cNvSpPr txBox="1"/>
          <p:nvPr/>
        </p:nvSpPr>
        <p:spPr>
          <a:xfrm>
            <a:off x="7094758" y="4489915"/>
            <a:ext cx="1317990" cy="276999"/>
          </a:xfrm>
          <a:prstGeom prst="rect">
            <a:avLst/>
          </a:prstGeom>
          <a:noFill/>
        </p:spPr>
        <p:txBody>
          <a:bodyPr wrap="none" rtlCol="0">
            <a:spAutoFit/>
          </a:bodyPr>
          <a:lstStyle/>
          <a:p>
            <a:pPr algn="ctr"/>
            <a:r>
              <a:rPr lang="en-CA" sz="1200" i="1">
                <a:latin typeface="Calibri" panose="020F0502020204030204" pitchFamily="34" charset="0"/>
                <a:ea typeface="Calibri" panose="020F0502020204030204" pitchFamily="34" charset="0"/>
                <a:cs typeface="Calibri" panose="020F0502020204030204" pitchFamily="34" charset="0"/>
              </a:rPr>
              <a:t>First Year - Sauder</a:t>
            </a:r>
          </a:p>
        </p:txBody>
      </p:sp>
      <p:pic>
        <p:nvPicPr>
          <p:cNvPr id="8" name="Picture Placeholder 15" descr="A white letter in a red circle&#10;&#10;AI-generated content may be incorrect.">
            <a:extLst>
              <a:ext uri="{FF2B5EF4-FFF2-40B4-BE49-F238E27FC236}">
                <a16:creationId xmlns:a16="http://schemas.microsoft.com/office/drawing/2014/main" id="{C4398202-120D-F43B-34DB-8526B6A21703}"/>
              </a:ext>
            </a:extLst>
          </p:cNvPr>
          <p:cNvPicPr>
            <a:picLocks noChangeAspect="1"/>
          </p:cNvPicPr>
          <p:nvPr/>
        </p:nvPicPr>
        <p:blipFill>
          <a:blip r:embed="rId6">
            <a:extLst>
              <a:ext uri="{28A0092B-C50C-407E-A947-70E740481C1C}">
                <a14:useLocalDpi xmlns:a14="http://schemas.microsoft.com/office/drawing/2010/main" val="0"/>
              </a:ext>
            </a:extLst>
          </a:blip>
          <a:srcRect l="-10283" t="1891" r="-8884" b="-8355"/>
          <a:stretch>
            <a:fillRect/>
          </a:stretch>
        </p:blipFill>
        <p:spPr>
          <a:xfrm>
            <a:off x="8295232" y="269208"/>
            <a:ext cx="464789" cy="414792"/>
          </a:xfrm>
          <a:prstGeom prst="rect">
            <a:avLst/>
          </a:prstGeom>
        </p:spPr>
      </p:pic>
      <p:sp>
        <p:nvSpPr>
          <p:cNvPr id="12" name="Text Placeholder 2">
            <a:extLst>
              <a:ext uri="{FF2B5EF4-FFF2-40B4-BE49-F238E27FC236}">
                <a16:creationId xmlns:a16="http://schemas.microsoft.com/office/drawing/2014/main" id="{7743182D-1502-E9C2-4B1B-66F606965112}"/>
              </a:ext>
            </a:extLst>
          </p:cNvPr>
          <p:cNvSpPr>
            <a:spLocks noGrp="1"/>
          </p:cNvSpPr>
          <p:nvPr>
            <p:ph type="body" sz="quarter" idx="14"/>
          </p:nvPr>
        </p:nvSpPr>
        <p:spPr>
          <a:xfrm>
            <a:off x="6376247" y="6443935"/>
            <a:ext cx="2029459" cy="216428"/>
          </a:xfrm>
        </p:spPr>
        <p:txBody>
          <a:bodyPr lIns="91440" tIns="45720" rIns="91440" bIns="45720" anchor="t"/>
          <a:lstStyle/>
          <a:p>
            <a:r>
              <a:rPr lang="en-US" dirty="0">
                <a:latin typeface="Trebuchet MS" panose="020B0603020202020204" pitchFamily="34" charset="0"/>
              </a:rPr>
              <a:t>Fantastic Four | SCMC 2025 - Round 1</a:t>
            </a:r>
          </a:p>
        </p:txBody>
      </p:sp>
    </p:spTree>
    <p:extLst>
      <p:ext uri="{BB962C8B-B14F-4D97-AF65-F5344CB8AC3E}">
        <p14:creationId xmlns:p14="http://schemas.microsoft.com/office/powerpoint/2010/main" val="1446781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41799-26C6-5BBF-8E3C-753110A1E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9D4C6-E0E5-34C7-AEE8-87DA436D4345}"/>
              </a:ext>
            </a:extLst>
          </p:cNvPr>
          <p:cNvSpPr>
            <a:spLocks noGrp="1"/>
          </p:cNvSpPr>
          <p:nvPr>
            <p:ph type="ctrTitle" sz="quarter"/>
          </p:nvPr>
        </p:nvSpPr>
        <p:spPr>
          <a:xfrm>
            <a:off x="183322" y="253916"/>
            <a:ext cx="8534400" cy="496887"/>
          </a:xfrm>
        </p:spPr>
        <p:txBody>
          <a:bodyPr lIns="91440" tIns="45720" rIns="91440" bIns="45720" anchor="ctr"/>
          <a:lstStyle/>
          <a:p>
            <a:r>
              <a:rPr lang="en-US" sz="2800">
                <a:latin typeface="Trebuchet MS" panose="020B0603020202020204" pitchFamily="34" charset="0"/>
              </a:rPr>
              <a:t>Catalysts</a:t>
            </a:r>
            <a:endParaRPr lang="en-US">
              <a:latin typeface="Trebuchet MS" panose="020B0603020202020204" pitchFamily="34" charset="0"/>
            </a:endParaRPr>
          </a:p>
        </p:txBody>
      </p:sp>
      <p:sp>
        <p:nvSpPr>
          <p:cNvPr id="3" name="Text Placeholder 2">
            <a:extLst>
              <a:ext uri="{FF2B5EF4-FFF2-40B4-BE49-F238E27FC236}">
                <a16:creationId xmlns:a16="http://schemas.microsoft.com/office/drawing/2014/main" id="{A9DFA99B-A31B-3140-AD41-735B62BC4198}"/>
              </a:ext>
            </a:extLst>
          </p:cNvPr>
          <p:cNvSpPr>
            <a:spLocks noGrp="1"/>
          </p:cNvSpPr>
          <p:nvPr>
            <p:ph type="body" sz="quarter" idx="15"/>
          </p:nvPr>
        </p:nvSpPr>
        <p:spPr/>
        <p:txBody>
          <a:bodyPr lIns="91440" tIns="45720" rIns="91440" bIns="45720" anchor="t"/>
          <a:lstStyle/>
          <a:p>
            <a:r>
              <a:rPr lang="en-US">
                <a:latin typeface="Trebuchet MS" panose="020B0603020202020204" pitchFamily="34" charset="0"/>
              </a:rPr>
              <a:t>Fantastic Four | SCMC 2025 - Round 1</a:t>
            </a:r>
          </a:p>
        </p:txBody>
      </p:sp>
      <p:sp>
        <p:nvSpPr>
          <p:cNvPr id="6" name="Slide Number Placeholder 5">
            <a:extLst>
              <a:ext uri="{FF2B5EF4-FFF2-40B4-BE49-F238E27FC236}">
                <a16:creationId xmlns:a16="http://schemas.microsoft.com/office/drawing/2014/main" id="{29A50539-CC75-1435-D364-F9593C733136}"/>
              </a:ext>
            </a:extLst>
          </p:cNvPr>
          <p:cNvSpPr>
            <a:spLocks noGrp="1"/>
          </p:cNvSpPr>
          <p:nvPr>
            <p:ph type="sldNum" idx="12"/>
          </p:nvPr>
        </p:nvSpPr>
        <p:spPr/>
        <p:txBody>
          <a:bodyPr/>
          <a:lstStyle/>
          <a:p>
            <a:fld id="{0D61B5D7-6FEB-49B8-9528-EE5550EB872C}" type="slidenum">
              <a:rPr lang="en-CA" smtClean="0">
                <a:latin typeface="Trebuchet MS" panose="020B0603020202020204" pitchFamily="34" charset="0"/>
              </a:rPr>
              <a:pPr/>
              <a:t>20</a:t>
            </a:fld>
            <a:endParaRPr lang="en-CA" sz="800">
              <a:solidFill>
                <a:schemeClr val="tx1"/>
              </a:solidFill>
              <a:latin typeface="Trebuchet MS" panose="020B0603020202020204" pitchFamily="34" charset="0"/>
            </a:endParaRPr>
          </a:p>
        </p:txBody>
      </p:sp>
      <p:sp>
        <p:nvSpPr>
          <p:cNvPr id="11" name="Text Placeholder 4">
            <a:extLst>
              <a:ext uri="{FF2B5EF4-FFF2-40B4-BE49-F238E27FC236}">
                <a16:creationId xmlns:a16="http://schemas.microsoft.com/office/drawing/2014/main" id="{3DD03285-A223-5A64-0A87-F681E38BEDF4}"/>
              </a:ext>
            </a:extLst>
          </p:cNvPr>
          <p:cNvSpPr txBox="1">
            <a:spLocks/>
          </p:cNvSpPr>
          <p:nvPr/>
        </p:nvSpPr>
        <p:spPr>
          <a:xfrm>
            <a:off x="179851" y="835719"/>
            <a:ext cx="8647200" cy="2520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Trebuchet MS" panose="020B0603020202020204" pitchFamily="34" charset="0"/>
              </a:rPr>
              <a:t>Through strong performance, Lululemon can drive share price appreciation over an expansive time period</a:t>
            </a:r>
          </a:p>
        </p:txBody>
      </p:sp>
      <p:cxnSp>
        <p:nvCxnSpPr>
          <p:cNvPr id="12" name="Straight Arrow Connector 11">
            <a:extLst>
              <a:ext uri="{FF2B5EF4-FFF2-40B4-BE49-F238E27FC236}">
                <a16:creationId xmlns:a16="http://schemas.microsoft.com/office/drawing/2014/main" id="{4AB241F6-0B44-1168-40DA-64EEF3186F44}"/>
              </a:ext>
            </a:extLst>
          </p:cNvPr>
          <p:cNvCxnSpPr/>
          <p:nvPr/>
        </p:nvCxnSpPr>
        <p:spPr>
          <a:xfrm>
            <a:off x="248522" y="749502"/>
            <a:ext cx="6027331" cy="6645"/>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33" name="Picture Placeholder 15" descr="A white letter in a red circle&#10;&#10;AI-generated content may be incorrect.">
            <a:extLst>
              <a:ext uri="{FF2B5EF4-FFF2-40B4-BE49-F238E27FC236}">
                <a16:creationId xmlns:a16="http://schemas.microsoft.com/office/drawing/2014/main" id="{6E2FAE02-B4D9-0D84-18BE-95541D478914}"/>
              </a:ext>
            </a:extLst>
          </p:cNvPr>
          <p:cNvPicPr>
            <a:picLocks noChangeAspect="1"/>
          </p:cNvPicPr>
          <p:nvPr/>
        </p:nvPicPr>
        <p:blipFill>
          <a:blip r:embed="rId2">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34" name="Text Placeholder 2">
            <a:extLst>
              <a:ext uri="{FF2B5EF4-FFF2-40B4-BE49-F238E27FC236}">
                <a16:creationId xmlns:a16="http://schemas.microsoft.com/office/drawing/2014/main" id="{21C54225-3CFB-A440-575B-63C06A7878D4}"/>
              </a:ext>
            </a:extLst>
          </p:cNvPr>
          <p:cNvSpPr txBox="1">
            <a:spLocks/>
          </p:cNvSpPr>
          <p:nvPr/>
        </p:nvSpPr>
        <p:spPr>
          <a:xfrm>
            <a:off x="270000" y="6443935"/>
            <a:ext cx="2029459" cy="2164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a:latin typeface="Trebuchet MS" panose="020B0603020202020204" pitchFamily="34" charset="0"/>
              </a:rPr>
              <a:t>Sources: Analysis, </a:t>
            </a:r>
            <a:r>
              <a:rPr lang="en-US" i="1" err="1">
                <a:latin typeface="Trebuchet MS" panose="020B0603020202020204" pitchFamily="34" charset="0"/>
              </a:rPr>
              <a:t>CapitalIQ</a:t>
            </a:r>
            <a:endParaRPr lang="en-US" i="1">
              <a:latin typeface="Trebuchet MS" panose="020B0603020202020204" pitchFamily="34" charset="0"/>
            </a:endParaRPr>
          </a:p>
          <a:p>
            <a:endParaRPr lang="en-US" i="1">
              <a:latin typeface="Trebuchet MS" panose="020B0603020202020204" pitchFamily="34" charset="0"/>
            </a:endParaRPr>
          </a:p>
        </p:txBody>
      </p:sp>
      <p:sp>
        <p:nvSpPr>
          <p:cNvPr id="4" name="Rectangle 3">
            <a:extLst>
              <a:ext uri="{FF2B5EF4-FFF2-40B4-BE49-F238E27FC236}">
                <a16:creationId xmlns:a16="http://schemas.microsoft.com/office/drawing/2014/main" id="{CC6C230E-5021-5860-D2D8-5BCED9E3EAD8}"/>
              </a:ext>
            </a:extLst>
          </p:cNvPr>
          <p:cNvSpPr/>
          <p:nvPr/>
        </p:nvSpPr>
        <p:spPr>
          <a:xfrm>
            <a:off x="256583" y="1305912"/>
            <a:ext cx="1422979" cy="13078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8" name="Rectangle 7">
            <a:extLst>
              <a:ext uri="{FF2B5EF4-FFF2-40B4-BE49-F238E27FC236}">
                <a16:creationId xmlns:a16="http://schemas.microsoft.com/office/drawing/2014/main" id="{266C02A7-4672-7E0D-C369-3C7308F344BD}"/>
              </a:ext>
            </a:extLst>
          </p:cNvPr>
          <p:cNvSpPr/>
          <p:nvPr/>
        </p:nvSpPr>
        <p:spPr>
          <a:xfrm>
            <a:off x="256583" y="2876202"/>
            <a:ext cx="1422979" cy="13078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9" name="Rectangle 8">
            <a:extLst>
              <a:ext uri="{FF2B5EF4-FFF2-40B4-BE49-F238E27FC236}">
                <a16:creationId xmlns:a16="http://schemas.microsoft.com/office/drawing/2014/main" id="{20629682-CA6F-FCFA-65CA-4764639A472D}"/>
              </a:ext>
            </a:extLst>
          </p:cNvPr>
          <p:cNvSpPr/>
          <p:nvPr/>
        </p:nvSpPr>
        <p:spPr>
          <a:xfrm>
            <a:off x="256583" y="4425126"/>
            <a:ext cx="1422979" cy="13078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10" name="Rectangle 9">
            <a:extLst>
              <a:ext uri="{FF2B5EF4-FFF2-40B4-BE49-F238E27FC236}">
                <a16:creationId xmlns:a16="http://schemas.microsoft.com/office/drawing/2014/main" id="{AF02D7CC-1954-E8AB-2AB3-5EB521587D81}"/>
              </a:ext>
            </a:extLst>
          </p:cNvPr>
          <p:cNvSpPr/>
          <p:nvPr/>
        </p:nvSpPr>
        <p:spPr>
          <a:xfrm>
            <a:off x="1944377" y="1305912"/>
            <a:ext cx="6176576" cy="130785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a:solidFill>
                <a:schemeClr val="tx1"/>
              </a:solidFill>
              <a:latin typeface="Trebuchet MS" panose="020B0603020202020204" pitchFamily="34" charset="0"/>
              <a:cs typeface="Arial"/>
            </a:endParaRPr>
          </a:p>
        </p:txBody>
      </p:sp>
      <p:sp>
        <p:nvSpPr>
          <p:cNvPr id="13" name="Rectangle 12">
            <a:extLst>
              <a:ext uri="{FF2B5EF4-FFF2-40B4-BE49-F238E27FC236}">
                <a16:creationId xmlns:a16="http://schemas.microsoft.com/office/drawing/2014/main" id="{90217450-A929-AEF4-88E2-CEC01532A016}"/>
              </a:ext>
            </a:extLst>
          </p:cNvPr>
          <p:cNvSpPr/>
          <p:nvPr/>
        </p:nvSpPr>
        <p:spPr>
          <a:xfrm>
            <a:off x="1944377" y="2876202"/>
            <a:ext cx="6176576" cy="130785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14" name="Rectangle 13">
            <a:extLst>
              <a:ext uri="{FF2B5EF4-FFF2-40B4-BE49-F238E27FC236}">
                <a16:creationId xmlns:a16="http://schemas.microsoft.com/office/drawing/2014/main" id="{A43F70AF-ED7C-856C-CDB2-CCA418D1D1BF}"/>
              </a:ext>
            </a:extLst>
          </p:cNvPr>
          <p:cNvSpPr/>
          <p:nvPr/>
        </p:nvSpPr>
        <p:spPr>
          <a:xfrm>
            <a:off x="1944377" y="4425127"/>
            <a:ext cx="6176576" cy="130785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15" name="Right Brace 14">
            <a:extLst>
              <a:ext uri="{FF2B5EF4-FFF2-40B4-BE49-F238E27FC236}">
                <a16:creationId xmlns:a16="http://schemas.microsoft.com/office/drawing/2014/main" id="{49446B87-8624-1959-BF09-61A9651F7B72}"/>
              </a:ext>
            </a:extLst>
          </p:cNvPr>
          <p:cNvSpPr/>
          <p:nvPr/>
        </p:nvSpPr>
        <p:spPr>
          <a:xfrm>
            <a:off x="8280349" y="1305912"/>
            <a:ext cx="143506" cy="12772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rebuchet MS" panose="020B0603020202020204" pitchFamily="34" charset="0"/>
            </a:endParaRPr>
          </a:p>
        </p:txBody>
      </p:sp>
      <p:sp>
        <p:nvSpPr>
          <p:cNvPr id="16" name="Right Brace 15">
            <a:extLst>
              <a:ext uri="{FF2B5EF4-FFF2-40B4-BE49-F238E27FC236}">
                <a16:creationId xmlns:a16="http://schemas.microsoft.com/office/drawing/2014/main" id="{FFFBAEC6-92D3-B535-8418-F74BC6CB7D39}"/>
              </a:ext>
            </a:extLst>
          </p:cNvPr>
          <p:cNvSpPr/>
          <p:nvPr/>
        </p:nvSpPr>
        <p:spPr>
          <a:xfrm>
            <a:off x="8280349" y="2876202"/>
            <a:ext cx="143506" cy="12772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rebuchet MS" panose="020B0603020202020204" pitchFamily="34" charset="0"/>
            </a:endParaRPr>
          </a:p>
        </p:txBody>
      </p:sp>
      <p:sp>
        <p:nvSpPr>
          <p:cNvPr id="17" name="Right Brace 16">
            <a:extLst>
              <a:ext uri="{FF2B5EF4-FFF2-40B4-BE49-F238E27FC236}">
                <a16:creationId xmlns:a16="http://schemas.microsoft.com/office/drawing/2014/main" id="{57AEADA6-110F-8959-796A-7AE9E8FD3537}"/>
              </a:ext>
            </a:extLst>
          </p:cNvPr>
          <p:cNvSpPr/>
          <p:nvPr/>
        </p:nvSpPr>
        <p:spPr>
          <a:xfrm>
            <a:off x="8280349" y="4425127"/>
            <a:ext cx="143506" cy="12772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rebuchet MS" panose="020B0603020202020204" pitchFamily="34" charset="0"/>
            </a:endParaRPr>
          </a:p>
        </p:txBody>
      </p:sp>
      <p:sp>
        <p:nvSpPr>
          <p:cNvPr id="18" name="TextBox 17">
            <a:extLst>
              <a:ext uri="{FF2B5EF4-FFF2-40B4-BE49-F238E27FC236}">
                <a16:creationId xmlns:a16="http://schemas.microsoft.com/office/drawing/2014/main" id="{4336175A-15E7-3627-784A-F17D67E453F3}"/>
              </a:ext>
            </a:extLst>
          </p:cNvPr>
          <p:cNvSpPr txBox="1"/>
          <p:nvPr/>
        </p:nvSpPr>
        <p:spPr>
          <a:xfrm rot="5400000">
            <a:off x="8086661" y="1862471"/>
            <a:ext cx="11910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rebuchet MS" panose="020B0603020202020204" pitchFamily="34" charset="0"/>
              </a:rPr>
              <a:t>Short Term</a:t>
            </a:r>
          </a:p>
        </p:txBody>
      </p:sp>
      <p:sp>
        <p:nvSpPr>
          <p:cNvPr id="19" name="TextBox 18">
            <a:extLst>
              <a:ext uri="{FF2B5EF4-FFF2-40B4-BE49-F238E27FC236}">
                <a16:creationId xmlns:a16="http://schemas.microsoft.com/office/drawing/2014/main" id="{202B9BA4-3F3F-E3B8-6A55-37B725E1CA29}"/>
              </a:ext>
            </a:extLst>
          </p:cNvPr>
          <p:cNvSpPr txBox="1"/>
          <p:nvPr/>
        </p:nvSpPr>
        <p:spPr>
          <a:xfrm rot="5400000">
            <a:off x="8038591" y="3400715"/>
            <a:ext cx="13619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rebuchet MS" panose="020B0603020202020204" pitchFamily="34" charset="0"/>
              </a:rPr>
              <a:t>Medium Term</a:t>
            </a:r>
            <a:endParaRPr lang="en-US">
              <a:latin typeface="Trebuchet MS" panose="020B0603020202020204" pitchFamily="34" charset="0"/>
            </a:endParaRPr>
          </a:p>
        </p:txBody>
      </p:sp>
      <p:sp>
        <p:nvSpPr>
          <p:cNvPr id="20" name="TextBox 19">
            <a:extLst>
              <a:ext uri="{FF2B5EF4-FFF2-40B4-BE49-F238E27FC236}">
                <a16:creationId xmlns:a16="http://schemas.microsoft.com/office/drawing/2014/main" id="{91599AF1-3ECE-9C5D-0741-4A2BAA5B9333}"/>
              </a:ext>
            </a:extLst>
          </p:cNvPr>
          <p:cNvSpPr txBox="1"/>
          <p:nvPr/>
        </p:nvSpPr>
        <p:spPr>
          <a:xfrm rot="5400000">
            <a:off x="8129389" y="4917592"/>
            <a:ext cx="11910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rebuchet MS" panose="020B0603020202020204" pitchFamily="34" charset="0"/>
              </a:rPr>
              <a:t>Long Term</a:t>
            </a:r>
            <a:endParaRPr lang="en-US">
              <a:latin typeface="Trebuchet MS" panose="020B0603020202020204" pitchFamily="34" charset="0"/>
            </a:endParaRPr>
          </a:p>
        </p:txBody>
      </p:sp>
      <p:sp>
        <p:nvSpPr>
          <p:cNvPr id="21" name="TextBox 20">
            <a:extLst>
              <a:ext uri="{FF2B5EF4-FFF2-40B4-BE49-F238E27FC236}">
                <a16:creationId xmlns:a16="http://schemas.microsoft.com/office/drawing/2014/main" id="{6F161A4B-D8FD-8DC8-F83C-7B794CD05967}"/>
              </a:ext>
            </a:extLst>
          </p:cNvPr>
          <p:cNvSpPr txBox="1"/>
          <p:nvPr/>
        </p:nvSpPr>
        <p:spPr>
          <a:xfrm>
            <a:off x="300987" y="1544339"/>
            <a:ext cx="13696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latin typeface="Trebuchet MS" panose="020B0603020202020204" pitchFamily="34" charset="0"/>
              </a:rPr>
              <a:t>Buyback Program Continuation &amp; Returning Value to Shareholders</a:t>
            </a:r>
            <a:endParaRPr lang="en-US" dirty="0">
              <a:latin typeface="Trebuchet MS" panose="020B0603020202020204" pitchFamily="34" charset="0"/>
            </a:endParaRPr>
          </a:p>
        </p:txBody>
      </p:sp>
      <p:sp>
        <p:nvSpPr>
          <p:cNvPr id="22" name="TextBox 21">
            <a:extLst>
              <a:ext uri="{FF2B5EF4-FFF2-40B4-BE49-F238E27FC236}">
                <a16:creationId xmlns:a16="http://schemas.microsoft.com/office/drawing/2014/main" id="{95D324EB-30EE-BD29-EF4C-36E5A8FC682E}"/>
              </a:ext>
            </a:extLst>
          </p:cNvPr>
          <p:cNvSpPr txBox="1"/>
          <p:nvPr/>
        </p:nvSpPr>
        <p:spPr>
          <a:xfrm>
            <a:off x="280323" y="3022296"/>
            <a:ext cx="136968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solidFill>
                <a:latin typeface="Trebuchet MS" panose="020B0603020202020204" pitchFamily="34" charset="0"/>
              </a:rPr>
              <a:t>New investment Leading to Improved Business Operations </a:t>
            </a:r>
            <a:endParaRPr lang="en-US" dirty="0">
              <a:solidFill>
                <a:schemeClr val="bg1"/>
              </a:solidFill>
              <a:latin typeface="Trebuchet MS" panose="020B0603020202020204" pitchFamily="34" charset="0"/>
            </a:endParaRPr>
          </a:p>
        </p:txBody>
      </p:sp>
      <p:sp>
        <p:nvSpPr>
          <p:cNvPr id="25" name="TextBox 24">
            <a:extLst>
              <a:ext uri="{FF2B5EF4-FFF2-40B4-BE49-F238E27FC236}">
                <a16:creationId xmlns:a16="http://schemas.microsoft.com/office/drawing/2014/main" id="{CAB9B349-966B-7828-CD82-3FBE8CCA4223}"/>
              </a:ext>
            </a:extLst>
          </p:cNvPr>
          <p:cNvSpPr txBox="1"/>
          <p:nvPr/>
        </p:nvSpPr>
        <p:spPr>
          <a:xfrm>
            <a:off x="256583" y="4663553"/>
            <a:ext cx="13992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1"/>
                </a:solidFill>
                <a:latin typeface="Trebuchet MS" panose="020B0603020202020204" pitchFamily="34" charset="0"/>
              </a:rPr>
              <a:t>International Markets Provide Continued Growth Potential</a:t>
            </a:r>
            <a:endParaRPr lang="en-US">
              <a:solidFill>
                <a:schemeClr val="bg1"/>
              </a:solidFill>
              <a:latin typeface="Trebuchet MS" panose="020B0603020202020204" pitchFamily="34" charset="0"/>
            </a:endParaRPr>
          </a:p>
        </p:txBody>
      </p:sp>
      <p:sp>
        <p:nvSpPr>
          <p:cNvPr id="28" name="TextBox 27">
            <a:extLst>
              <a:ext uri="{FF2B5EF4-FFF2-40B4-BE49-F238E27FC236}">
                <a16:creationId xmlns:a16="http://schemas.microsoft.com/office/drawing/2014/main" id="{2D8CFE08-E1C9-1B25-05CA-7D4DA9540A30}"/>
              </a:ext>
            </a:extLst>
          </p:cNvPr>
          <p:cNvSpPr txBox="1"/>
          <p:nvPr/>
        </p:nvSpPr>
        <p:spPr>
          <a:xfrm>
            <a:off x="1942087" y="1384118"/>
            <a:ext cx="618128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dirty="0">
                <a:solidFill>
                  <a:schemeClr val="tx1"/>
                </a:solidFill>
                <a:latin typeface="Trebuchet MS" panose="020B0603020202020204" pitchFamily="34" charset="0"/>
              </a:rPr>
              <a:t>Lululemon has enough FCF capacity to resume and scale buybacks without constraining growth, driving immediate EPS accretion</a:t>
            </a:r>
          </a:p>
          <a:p>
            <a:pPr marL="742950" lvl="1" indent="-285750">
              <a:buFont typeface="Courier New"/>
              <a:buChar char="o"/>
            </a:pPr>
            <a:r>
              <a:rPr lang="en-US" dirty="0">
                <a:solidFill>
                  <a:schemeClr val="tx1"/>
                </a:solidFill>
                <a:latin typeface="Trebuchet MS" panose="020B0603020202020204" pitchFamily="34" charset="0"/>
              </a:rPr>
              <a:t>Company spent 15.3% of Revenue on Share Buybacks in FY24A</a:t>
            </a:r>
          </a:p>
          <a:p>
            <a:pPr marL="285750" indent="-285750">
              <a:buFont typeface="Arial,Sans-Serif"/>
              <a:buChar char="•"/>
            </a:pPr>
            <a:r>
              <a:rPr lang="en-US" dirty="0">
                <a:solidFill>
                  <a:schemeClr val="tx1"/>
                </a:solidFill>
                <a:latin typeface="Trebuchet MS" panose="020B0603020202020204" pitchFamily="34" charset="0"/>
              </a:rPr>
              <a:t>Share repurchases at current valuation levels enhance per-share value and provide downside protection amid near-term volatility</a:t>
            </a:r>
          </a:p>
          <a:p>
            <a:endParaRPr lang="en-US" dirty="0">
              <a:solidFill>
                <a:schemeClr val="tx1"/>
              </a:solidFill>
              <a:latin typeface="Trebuchet MS" panose="020B0603020202020204" pitchFamily="34" charset="0"/>
            </a:endParaRPr>
          </a:p>
          <a:p>
            <a:endParaRPr lang="en-US" sz="1600" dirty="0">
              <a:latin typeface="Trebuchet MS" panose="020B0603020202020204" pitchFamily="34" charset="0"/>
            </a:endParaRPr>
          </a:p>
        </p:txBody>
      </p:sp>
      <p:sp>
        <p:nvSpPr>
          <p:cNvPr id="29" name="TextBox 28">
            <a:extLst>
              <a:ext uri="{FF2B5EF4-FFF2-40B4-BE49-F238E27FC236}">
                <a16:creationId xmlns:a16="http://schemas.microsoft.com/office/drawing/2014/main" id="{61C3C70D-D615-C3F8-55CB-AA428F5F50E8}"/>
              </a:ext>
            </a:extLst>
          </p:cNvPr>
          <p:cNvSpPr txBox="1"/>
          <p:nvPr/>
        </p:nvSpPr>
        <p:spPr>
          <a:xfrm>
            <a:off x="1939669" y="2980581"/>
            <a:ext cx="618128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dirty="0">
                <a:solidFill>
                  <a:schemeClr val="tx1"/>
                </a:solidFill>
                <a:latin typeface="Trebuchet MS" panose="020B0603020202020204" pitchFamily="34" charset="0"/>
              </a:rPr>
              <a:t>Elliot Management has invested $1B thus far into Lululemon, planning to bring in Jane Nielsen as CEO</a:t>
            </a:r>
          </a:p>
          <a:p>
            <a:pPr marL="742950" lvl="1" indent="-285750">
              <a:buFont typeface="Courier New"/>
              <a:buChar char="o"/>
            </a:pPr>
            <a:r>
              <a:rPr lang="en-US" dirty="0">
                <a:solidFill>
                  <a:schemeClr val="tx1"/>
                </a:solidFill>
                <a:latin typeface="Trebuchet MS" panose="020B0603020202020204" pitchFamily="34" charset="0"/>
              </a:rPr>
              <a:t>Nielsen has greatly improved efficiency and lowered costs as CFO at Coach, Inc. And COO at Ralph Lauren</a:t>
            </a:r>
          </a:p>
          <a:p>
            <a:pPr marL="285750" indent="-285750">
              <a:buFont typeface="Arial,Sans-Serif"/>
              <a:buChar char="•"/>
            </a:pPr>
            <a:r>
              <a:rPr lang="en-US" dirty="0">
                <a:solidFill>
                  <a:schemeClr val="tx1"/>
                </a:solidFill>
                <a:latin typeface="Trebuchet MS" panose="020B0603020202020204" pitchFamily="34" charset="0"/>
              </a:rPr>
              <a:t>Increased investment will spur store and product expansion</a:t>
            </a:r>
          </a:p>
          <a:p>
            <a:pPr marL="742950" lvl="1" indent="-285750">
              <a:buFont typeface="Courier New"/>
              <a:buChar char="o"/>
            </a:pPr>
            <a:endParaRPr lang="en-US" dirty="0">
              <a:solidFill>
                <a:schemeClr val="tx1"/>
              </a:solidFill>
              <a:latin typeface="Trebuchet MS" panose="020B0603020202020204" pitchFamily="34" charset="0"/>
            </a:endParaRPr>
          </a:p>
        </p:txBody>
      </p:sp>
      <p:sp>
        <p:nvSpPr>
          <p:cNvPr id="31" name="TextBox 30">
            <a:extLst>
              <a:ext uri="{FF2B5EF4-FFF2-40B4-BE49-F238E27FC236}">
                <a16:creationId xmlns:a16="http://schemas.microsoft.com/office/drawing/2014/main" id="{ECB8D54C-B64C-C3E9-81EA-C69FEDEB37F8}"/>
              </a:ext>
            </a:extLst>
          </p:cNvPr>
          <p:cNvSpPr txBox="1"/>
          <p:nvPr/>
        </p:nvSpPr>
        <p:spPr>
          <a:xfrm>
            <a:off x="1942553" y="4480453"/>
            <a:ext cx="618128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solidFill>
                  <a:schemeClr val="tx1"/>
                </a:solidFill>
                <a:latin typeface="Trebuchet MS" panose="020B0603020202020204" pitchFamily="34" charset="0"/>
              </a:rPr>
              <a:t>China and broader international expansion represent higher potential growth markets than North America </a:t>
            </a:r>
          </a:p>
          <a:p>
            <a:pPr marL="285750" indent="-285750">
              <a:buChar char="•"/>
            </a:pPr>
            <a:r>
              <a:rPr lang="en-US" dirty="0">
                <a:solidFill>
                  <a:schemeClr val="tx1"/>
                </a:solidFill>
                <a:latin typeface="Trebuchet MS" panose="020B0603020202020204" pitchFamily="34" charset="0"/>
              </a:rPr>
              <a:t>Growing international brand awareness and increasing store density will drive sales, reducing reliance on mature markets</a:t>
            </a:r>
          </a:p>
          <a:p>
            <a:pPr marL="742950" lvl="1" indent="-285750">
              <a:buFont typeface="Courier New"/>
              <a:buChar char="o"/>
            </a:pPr>
            <a:r>
              <a:rPr lang="en-US" dirty="0">
                <a:solidFill>
                  <a:schemeClr val="tx1"/>
                </a:solidFill>
                <a:latin typeface="Trebuchet MS" panose="020B0603020202020204" pitchFamily="34" charset="0"/>
              </a:rPr>
              <a:t>Supports higher terminal growth as well</a:t>
            </a:r>
          </a:p>
          <a:p>
            <a:pPr marL="285750" indent="-285750">
              <a:buChar char="•"/>
            </a:pPr>
            <a:endParaRPr lang="en-US" dirty="0">
              <a:latin typeface="Trebuchet MS" panose="020B0603020202020204" pitchFamily="34" charset="0"/>
            </a:endParaRPr>
          </a:p>
          <a:p>
            <a:pPr marL="285750" indent="-285750">
              <a:buChar char="•"/>
            </a:pPr>
            <a:endParaRPr lang="en-US" dirty="0">
              <a:latin typeface="Trebuchet MS" panose="020B0603020202020204" pitchFamily="34" charset="0"/>
            </a:endParaRPr>
          </a:p>
        </p:txBody>
      </p:sp>
    </p:spTree>
    <p:extLst>
      <p:ext uri="{BB962C8B-B14F-4D97-AF65-F5344CB8AC3E}">
        <p14:creationId xmlns:p14="http://schemas.microsoft.com/office/powerpoint/2010/main" val="735564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2A897-ADAC-16B2-5C27-62C077F304C2}"/>
            </a:ext>
          </a:extLst>
        </p:cNvPr>
        <p:cNvGrpSpPr/>
        <p:nvPr/>
      </p:nvGrpSpPr>
      <p:grpSpPr>
        <a:xfrm>
          <a:off x="0" y="0"/>
          <a:ext cx="0" cy="0"/>
          <a:chOff x="0" y="0"/>
          <a:chExt cx="0" cy="0"/>
        </a:xfrm>
      </p:grpSpPr>
      <p:pic>
        <p:nvPicPr>
          <p:cNvPr id="4" name="Picture 3" descr="A person running on a dirt road&#10;&#10;AI-generated content may be incorrect.">
            <a:extLst>
              <a:ext uri="{FF2B5EF4-FFF2-40B4-BE49-F238E27FC236}">
                <a16:creationId xmlns:a16="http://schemas.microsoft.com/office/drawing/2014/main" id="{A2AB45B4-332E-5D18-1879-9DB5413A1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96" y="0"/>
            <a:ext cx="10284991" cy="6858000"/>
          </a:xfrm>
          <a:prstGeom prst="rect">
            <a:avLst/>
          </a:prstGeom>
        </p:spPr>
      </p:pic>
      <p:sp>
        <p:nvSpPr>
          <p:cNvPr id="6" name="Slide Number Placeholder 5">
            <a:extLst>
              <a:ext uri="{FF2B5EF4-FFF2-40B4-BE49-F238E27FC236}">
                <a16:creationId xmlns:a16="http://schemas.microsoft.com/office/drawing/2014/main" id="{83546FCB-FD05-1EEB-7A38-54C3E149B4FC}"/>
              </a:ext>
            </a:extLst>
          </p:cNvPr>
          <p:cNvSpPr>
            <a:spLocks noGrp="1"/>
          </p:cNvSpPr>
          <p:nvPr>
            <p:ph type="sldNum" idx="12"/>
          </p:nvPr>
        </p:nvSpPr>
        <p:spPr/>
        <p:txBody>
          <a:bodyPr/>
          <a:lstStyle/>
          <a:p>
            <a:fld id="{0D61B5D7-6FEB-49B8-9528-EE5550EB872C}" type="slidenum">
              <a:rPr lang="en-CA" smtClean="0"/>
              <a:pPr/>
              <a:t>21</a:t>
            </a:fld>
            <a:endParaRPr lang="en-CA" sz="800">
              <a:solidFill>
                <a:schemeClr val="tx1"/>
              </a:solidFill>
            </a:endParaRPr>
          </a:p>
        </p:txBody>
      </p:sp>
      <p:sp>
        <p:nvSpPr>
          <p:cNvPr id="2" name="Rectangle 1">
            <a:extLst>
              <a:ext uri="{FF2B5EF4-FFF2-40B4-BE49-F238E27FC236}">
                <a16:creationId xmlns:a16="http://schemas.microsoft.com/office/drawing/2014/main" id="{C16A8B02-B804-B697-84DE-D85BF77E4DDE}"/>
              </a:ext>
            </a:extLst>
          </p:cNvPr>
          <p:cNvSpPr/>
          <p:nvPr/>
        </p:nvSpPr>
        <p:spPr>
          <a:xfrm>
            <a:off x="-1990726" y="-99588"/>
            <a:ext cx="12792075" cy="7381875"/>
          </a:xfrm>
          <a:prstGeom prst="rect">
            <a:avLst/>
          </a:prstGeom>
          <a:solidFill>
            <a:schemeClr val="bg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a:extLst>
              <a:ext uri="{FF2B5EF4-FFF2-40B4-BE49-F238E27FC236}">
                <a16:creationId xmlns:a16="http://schemas.microsoft.com/office/drawing/2014/main" id="{02F1A80A-321A-5998-3FD9-38DC47DE5479}"/>
              </a:ext>
            </a:extLst>
          </p:cNvPr>
          <p:cNvSpPr>
            <a:spLocks noGrp="1"/>
          </p:cNvSpPr>
          <p:nvPr>
            <p:ph type="ctrTitle" sz="quarter"/>
          </p:nvPr>
        </p:nvSpPr>
        <p:spPr>
          <a:xfrm>
            <a:off x="254000" y="3292476"/>
            <a:ext cx="8534400" cy="496887"/>
          </a:xfrm>
        </p:spPr>
        <p:txBody>
          <a:bodyPr/>
          <a:lstStyle/>
          <a:p>
            <a:pPr algn="ctr"/>
            <a:r>
              <a:rPr lang="en-US" sz="4400" b="1" spc="300" dirty="0">
                <a:solidFill>
                  <a:schemeClr val="bg1"/>
                </a:solidFill>
                <a:latin typeface="Trebuchet MS" panose="020B0603020202020204" pitchFamily="34" charset="0"/>
              </a:rPr>
              <a:t>APPENDIX</a:t>
            </a:r>
          </a:p>
        </p:txBody>
      </p:sp>
      <p:pic>
        <p:nvPicPr>
          <p:cNvPr id="13" name="Picture 12" descr="A black and white logo&#10;&#10;AI-generated content may be incorrect.">
            <a:extLst>
              <a:ext uri="{FF2B5EF4-FFF2-40B4-BE49-F238E27FC236}">
                <a16:creationId xmlns:a16="http://schemas.microsoft.com/office/drawing/2014/main" id="{596BCAD8-AB40-5922-3781-832D33C67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188" y="1626236"/>
            <a:ext cx="1661624" cy="1666240"/>
          </a:xfrm>
          <a:prstGeom prst="rect">
            <a:avLst/>
          </a:prstGeom>
        </p:spPr>
      </p:pic>
    </p:spTree>
    <p:extLst>
      <p:ext uri="{BB962C8B-B14F-4D97-AF65-F5344CB8AC3E}">
        <p14:creationId xmlns:p14="http://schemas.microsoft.com/office/powerpoint/2010/main" val="1280044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49628-6742-4893-BDD5-97FC42FDD6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A71C50-786C-38DF-E8B0-9F04782E54C3}"/>
              </a:ext>
            </a:extLst>
          </p:cNvPr>
          <p:cNvSpPr>
            <a:spLocks noGrp="1"/>
          </p:cNvSpPr>
          <p:nvPr>
            <p:ph type="ctrTitle" sz="quarter"/>
          </p:nvPr>
        </p:nvSpPr>
        <p:spPr>
          <a:xfrm>
            <a:off x="183322" y="253916"/>
            <a:ext cx="8534400" cy="496887"/>
          </a:xfrm>
        </p:spPr>
        <p:txBody>
          <a:bodyPr lIns="91440" tIns="45720" rIns="91440" bIns="45720" anchor="ctr"/>
          <a:lstStyle/>
          <a:p>
            <a:r>
              <a:rPr lang="en-US" sz="2800">
                <a:latin typeface="Trebuchet MS"/>
              </a:rPr>
              <a:t>DCF Earnings Model – Bull Case</a:t>
            </a:r>
          </a:p>
        </p:txBody>
      </p:sp>
      <p:sp>
        <p:nvSpPr>
          <p:cNvPr id="3" name="Text Placeholder 2">
            <a:extLst>
              <a:ext uri="{FF2B5EF4-FFF2-40B4-BE49-F238E27FC236}">
                <a16:creationId xmlns:a16="http://schemas.microsoft.com/office/drawing/2014/main" id="{63A68306-BFF4-AA45-5541-9F6AA2DA8AFB}"/>
              </a:ext>
            </a:extLst>
          </p:cNvPr>
          <p:cNvSpPr>
            <a:spLocks noGrp="1"/>
          </p:cNvSpPr>
          <p:nvPr>
            <p:ph type="body" sz="quarter" idx="15"/>
          </p:nvPr>
        </p:nvSpPr>
        <p:spPr/>
        <p:txBody>
          <a:bodyPr/>
          <a:lstStyle/>
          <a:p>
            <a:r>
              <a:rPr lang="en-US">
                <a:latin typeface="Trebuchet MS" panose="020B0603020202020204" pitchFamily="34" charset="0"/>
              </a:rPr>
              <a:t>Fantastic Four | SCMC 2025 - Round 1</a:t>
            </a:r>
          </a:p>
        </p:txBody>
      </p:sp>
      <p:sp>
        <p:nvSpPr>
          <p:cNvPr id="6" name="Slide Number Placeholder 5">
            <a:extLst>
              <a:ext uri="{FF2B5EF4-FFF2-40B4-BE49-F238E27FC236}">
                <a16:creationId xmlns:a16="http://schemas.microsoft.com/office/drawing/2014/main" id="{EA74292B-6E68-CEB8-3802-5BE9C4A1391E}"/>
              </a:ext>
            </a:extLst>
          </p:cNvPr>
          <p:cNvSpPr>
            <a:spLocks noGrp="1"/>
          </p:cNvSpPr>
          <p:nvPr>
            <p:ph type="sldNum" idx="12"/>
          </p:nvPr>
        </p:nvSpPr>
        <p:spPr/>
        <p:txBody>
          <a:bodyPr/>
          <a:lstStyle/>
          <a:p>
            <a:fld id="{0D61B5D7-6FEB-49B8-9528-EE5550EB872C}" type="slidenum">
              <a:rPr lang="en-CA" smtClean="0"/>
              <a:pPr/>
              <a:t>22</a:t>
            </a:fld>
            <a:endParaRPr lang="en-CA" sz="800">
              <a:solidFill>
                <a:schemeClr val="tx1"/>
              </a:solidFill>
            </a:endParaRPr>
          </a:p>
        </p:txBody>
      </p:sp>
      <p:sp>
        <p:nvSpPr>
          <p:cNvPr id="11" name="Text Placeholder 4">
            <a:extLst>
              <a:ext uri="{FF2B5EF4-FFF2-40B4-BE49-F238E27FC236}">
                <a16:creationId xmlns:a16="http://schemas.microsoft.com/office/drawing/2014/main" id="{E029EABC-7CD1-88C5-E1A9-32CD13AFD6C0}"/>
              </a:ext>
            </a:extLst>
          </p:cNvPr>
          <p:cNvSpPr txBox="1">
            <a:spLocks/>
          </p:cNvSpPr>
          <p:nvPr/>
        </p:nvSpPr>
        <p:spPr>
          <a:xfrm>
            <a:off x="179851" y="835719"/>
            <a:ext cx="8647200" cy="2520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rebuchet MS"/>
              </a:rPr>
              <a:t>Our DCF (Bull Case) model yields an implied upside of 99.18</a:t>
            </a:r>
            <a:r>
              <a:rPr lang="en-US" b="1">
                <a:latin typeface="Trebuchet MS"/>
              </a:rPr>
              <a:t>%</a:t>
            </a:r>
          </a:p>
        </p:txBody>
      </p:sp>
      <p:cxnSp>
        <p:nvCxnSpPr>
          <p:cNvPr id="12" name="Straight Arrow Connector 11">
            <a:extLst>
              <a:ext uri="{FF2B5EF4-FFF2-40B4-BE49-F238E27FC236}">
                <a16:creationId xmlns:a16="http://schemas.microsoft.com/office/drawing/2014/main" id="{6B7F7287-9381-94E5-E610-CEC922F07521}"/>
              </a:ext>
            </a:extLst>
          </p:cNvPr>
          <p:cNvCxnSpPr/>
          <p:nvPr/>
        </p:nvCxnSpPr>
        <p:spPr>
          <a:xfrm>
            <a:off x="248522" y="749502"/>
            <a:ext cx="6027331" cy="6645"/>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DB9E276-0163-360F-9307-C0FB2CC6B22C}"/>
              </a:ext>
            </a:extLst>
          </p:cNvPr>
          <p:cNvCxnSpPr>
            <a:cxnSpLocks/>
          </p:cNvCxnSpPr>
          <p:nvPr/>
        </p:nvCxnSpPr>
        <p:spPr>
          <a:xfrm flipV="1">
            <a:off x="5589516" y="4300890"/>
            <a:ext cx="3292153" cy="1376"/>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3AC0ABD-CEEB-C9FB-D50C-6922FDAAE85F}"/>
              </a:ext>
            </a:extLst>
          </p:cNvPr>
          <p:cNvSpPr txBox="1"/>
          <p:nvPr/>
        </p:nvSpPr>
        <p:spPr>
          <a:xfrm>
            <a:off x="5583738" y="3932427"/>
            <a:ext cx="32953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Georgia"/>
              </a:rPr>
              <a:t>Implied Share Price</a:t>
            </a:r>
            <a:endParaRPr lang="en-US">
              <a:latin typeface="Georgia"/>
            </a:endParaRPr>
          </a:p>
        </p:txBody>
      </p:sp>
      <p:pic>
        <p:nvPicPr>
          <p:cNvPr id="33" name="Picture Placeholder 15" descr="A white letter in a red circle&#10;&#10;AI-generated content may be incorrect.">
            <a:extLst>
              <a:ext uri="{FF2B5EF4-FFF2-40B4-BE49-F238E27FC236}">
                <a16:creationId xmlns:a16="http://schemas.microsoft.com/office/drawing/2014/main" id="{D861661E-1DA4-F1DE-539B-1992F07FD5F2}"/>
              </a:ext>
            </a:extLst>
          </p:cNvPr>
          <p:cNvPicPr>
            <a:picLocks noChangeAspect="1"/>
          </p:cNvPicPr>
          <p:nvPr/>
        </p:nvPicPr>
        <p:blipFill>
          <a:blip r:embed="rId2">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34" name="Text Placeholder 2">
            <a:extLst>
              <a:ext uri="{FF2B5EF4-FFF2-40B4-BE49-F238E27FC236}">
                <a16:creationId xmlns:a16="http://schemas.microsoft.com/office/drawing/2014/main" id="{0DC4725E-9096-CC60-AC7F-E38680E46C0D}"/>
              </a:ext>
            </a:extLst>
          </p:cNvPr>
          <p:cNvSpPr txBox="1">
            <a:spLocks/>
          </p:cNvSpPr>
          <p:nvPr/>
        </p:nvSpPr>
        <p:spPr>
          <a:xfrm>
            <a:off x="270000" y="6443935"/>
            <a:ext cx="2029459" cy="2164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a:latin typeface="Trebuchet MS" panose="020B0603020202020204" pitchFamily="34" charset="0"/>
              </a:rPr>
              <a:t>Sources: Analysis, </a:t>
            </a:r>
            <a:r>
              <a:rPr lang="en-US" i="1" err="1">
                <a:latin typeface="Trebuchet MS" panose="020B0603020202020204" pitchFamily="34" charset="0"/>
              </a:rPr>
              <a:t>CapitalIQ</a:t>
            </a:r>
            <a:endParaRPr lang="en-US" i="1">
              <a:latin typeface="Trebuchet MS" panose="020B0603020202020204" pitchFamily="34" charset="0"/>
            </a:endParaRPr>
          </a:p>
          <a:p>
            <a:endParaRPr lang="en-US" i="1">
              <a:latin typeface="Trebuchet MS" panose="020B0603020202020204" pitchFamily="34" charset="0"/>
            </a:endParaRPr>
          </a:p>
        </p:txBody>
      </p:sp>
      <p:pic>
        <p:nvPicPr>
          <p:cNvPr id="8" name="Picture 7" descr="A table with numbers and percentages&#10;&#10;AI-generated content may be incorrect.">
            <a:extLst>
              <a:ext uri="{FF2B5EF4-FFF2-40B4-BE49-F238E27FC236}">
                <a16:creationId xmlns:a16="http://schemas.microsoft.com/office/drawing/2014/main" id="{05ACD3A8-9B79-9A0E-FA95-C489D06C1E6B}"/>
              </a:ext>
            </a:extLst>
          </p:cNvPr>
          <p:cNvPicPr>
            <a:picLocks noChangeAspect="1"/>
          </p:cNvPicPr>
          <p:nvPr/>
        </p:nvPicPr>
        <p:blipFill>
          <a:blip r:embed="rId3"/>
          <a:stretch>
            <a:fillRect/>
          </a:stretch>
        </p:blipFill>
        <p:spPr>
          <a:xfrm>
            <a:off x="252248" y="1160689"/>
            <a:ext cx="8647387" cy="2534404"/>
          </a:xfrm>
          <a:prstGeom prst="rect">
            <a:avLst/>
          </a:prstGeom>
        </p:spPr>
      </p:pic>
      <p:pic>
        <p:nvPicPr>
          <p:cNvPr id="9" name="Picture 8" descr="A table with numbers and text&#10;&#10;AI-generated content may be incorrect.">
            <a:extLst>
              <a:ext uri="{FF2B5EF4-FFF2-40B4-BE49-F238E27FC236}">
                <a16:creationId xmlns:a16="http://schemas.microsoft.com/office/drawing/2014/main" id="{C7F15ADC-9F73-C43E-A68D-B5D92BD11EA9}"/>
              </a:ext>
            </a:extLst>
          </p:cNvPr>
          <p:cNvPicPr>
            <a:picLocks noChangeAspect="1"/>
          </p:cNvPicPr>
          <p:nvPr/>
        </p:nvPicPr>
        <p:blipFill>
          <a:blip r:embed="rId4"/>
          <a:stretch>
            <a:fillRect/>
          </a:stretch>
        </p:blipFill>
        <p:spPr>
          <a:xfrm>
            <a:off x="277539" y="3839889"/>
            <a:ext cx="4860377" cy="1984485"/>
          </a:xfrm>
          <a:prstGeom prst="rect">
            <a:avLst/>
          </a:prstGeom>
        </p:spPr>
      </p:pic>
      <p:pic>
        <p:nvPicPr>
          <p:cNvPr id="13" name="Picture 12" descr="A table with numbers and a red and yellow background&#10;&#10;AI-generated content may be incorrect.">
            <a:extLst>
              <a:ext uri="{FF2B5EF4-FFF2-40B4-BE49-F238E27FC236}">
                <a16:creationId xmlns:a16="http://schemas.microsoft.com/office/drawing/2014/main" id="{319A0852-8E13-8518-8AE7-F6774A8C65FA}"/>
              </a:ext>
            </a:extLst>
          </p:cNvPr>
          <p:cNvPicPr>
            <a:picLocks noChangeAspect="1"/>
          </p:cNvPicPr>
          <p:nvPr/>
        </p:nvPicPr>
        <p:blipFill>
          <a:blip r:embed="rId5"/>
          <a:stretch>
            <a:fillRect/>
          </a:stretch>
        </p:blipFill>
        <p:spPr>
          <a:xfrm>
            <a:off x="5244292" y="4499406"/>
            <a:ext cx="3634740" cy="1320858"/>
          </a:xfrm>
          <a:prstGeom prst="rect">
            <a:avLst/>
          </a:prstGeom>
        </p:spPr>
      </p:pic>
    </p:spTree>
    <p:extLst>
      <p:ext uri="{BB962C8B-B14F-4D97-AF65-F5344CB8AC3E}">
        <p14:creationId xmlns:p14="http://schemas.microsoft.com/office/powerpoint/2010/main" val="1715119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CBF78-F6BD-866F-96D7-8097FDAC3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AF3B0B-B3F9-ECBA-BF56-C4C5A2010E78}"/>
              </a:ext>
            </a:extLst>
          </p:cNvPr>
          <p:cNvSpPr>
            <a:spLocks noGrp="1"/>
          </p:cNvSpPr>
          <p:nvPr>
            <p:ph type="ctrTitle" sz="quarter"/>
          </p:nvPr>
        </p:nvSpPr>
        <p:spPr>
          <a:xfrm>
            <a:off x="183322" y="253916"/>
            <a:ext cx="8534400" cy="496887"/>
          </a:xfrm>
        </p:spPr>
        <p:txBody>
          <a:bodyPr lIns="91440" tIns="45720" rIns="91440" bIns="45720" anchor="ctr"/>
          <a:lstStyle/>
          <a:p>
            <a:r>
              <a:rPr lang="en-US" sz="2800">
                <a:latin typeface="Trebuchet MS"/>
              </a:rPr>
              <a:t>DCF Earnings Model – Bear Case</a:t>
            </a:r>
          </a:p>
        </p:txBody>
      </p:sp>
      <p:sp>
        <p:nvSpPr>
          <p:cNvPr id="3" name="Text Placeholder 2">
            <a:extLst>
              <a:ext uri="{FF2B5EF4-FFF2-40B4-BE49-F238E27FC236}">
                <a16:creationId xmlns:a16="http://schemas.microsoft.com/office/drawing/2014/main" id="{C9CD4290-529E-4397-4815-7B0BC872F87D}"/>
              </a:ext>
            </a:extLst>
          </p:cNvPr>
          <p:cNvSpPr>
            <a:spLocks noGrp="1"/>
          </p:cNvSpPr>
          <p:nvPr>
            <p:ph type="body" sz="quarter" idx="15"/>
          </p:nvPr>
        </p:nvSpPr>
        <p:spPr/>
        <p:txBody>
          <a:bodyPr/>
          <a:lstStyle/>
          <a:p>
            <a:r>
              <a:rPr lang="en-US">
                <a:latin typeface="Trebuchet MS" panose="020B0603020202020204" pitchFamily="34" charset="0"/>
              </a:rPr>
              <a:t>Fantastic Four | SCMC 2025 - Round 1</a:t>
            </a:r>
          </a:p>
        </p:txBody>
      </p:sp>
      <p:sp>
        <p:nvSpPr>
          <p:cNvPr id="6" name="Slide Number Placeholder 5">
            <a:extLst>
              <a:ext uri="{FF2B5EF4-FFF2-40B4-BE49-F238E27FC236}">
                <a16:creationId xmlns:a16="http://schemas.microsoft.com/office/drawing/2014/main" id="{766BF437-1EBC-0643-2FE4-20A3D98B45D0}"/>
              </a:ext>
            </a:extLst>
          </p:cNvPr>
          <p:cNvSpPr>
            <a:spLocks noGrp="1"/>
          </p:cNvSpPr>
          <p:nvPr>
            <p:ph type="sldNum" idx="12"/>
          </p:nvPr>
        </p:nvSpPr>
        <p:spPr/>
        <p:txBody>
          <a:bodyPr/>
          <a:lstStyle/>
          <a:p>
            <a:fld id="{0D61B5D7-6FEB-49B8-9528-EE5550EB872C}" type="slidenum">
              <a:rPr lang="en-CA" smtClean="0"/>
              <a:pPr/>
              <a:t>23</a:t>
            </a:fld>
            <a:endParaRPr lang="en-CA" sz="800">
              <a:solidFill>
                <a:schemeClr val="tx1"/>
              </a:solidFill>
            </a:endParaRPr>
          </a:p>
        </p:txBody>
      </p:sp>
      <p:sp>
        <p:nvSpPr>
          <p:cNvPr id="11" name="Text Placeholder 4">
            <a:extLst>
              <a:ext uri="{FF2B5EF4-FFF2-40B4-BE49-F238E27FC236}">
                <a16:creationId xmlns:a16="http://schemas.microsoft.com/office/drawing/2014/main" id="{70549023-D62F-E485-E128-1D07B65114E2}"/>
              </a:ext>
            </a:extLst>
          </p:cNvPr>
          <p:cNvSpPr txBox="1">
            <a:spLocks/>
          </p:cNvSpPr>
          <p:nvPr/>
        </p:nvSpPr>
        <p:spPr>
          <a:xfrm>
            <a:off x="179851" y="835719"/>
            <a:ext cx="8647200" cy="2520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Trebuchet MS"/>
              </a:rPr>
              <a:t>Our DCF (Bear Case) model yields an implied upside of 43.36%</a:t>
            </a:r>
          </a:p>
          <a:p>
            <a:endParaRPr lang="en-US">
              <a:latin typeface="Trebuchet MS"/>
            </a:endParaRPr>
          </a:p>
        </p:txBody>
      </p:sp>
      <p:cxnSp>
        <p:nvCxnSpPr>
          <p:cNvPr id="12" name="Straight Arrow Connector 11">
            <a:extLst>
              <a:ext uri="{FF2B5EF4-FFF2-40B4-BE49-F238E27FC236}">
                <a16:creationId xmlns:a16="http://schemas.microsoft.com/office/drawing/2014/main" id="{735057E0-AF2A-6F6F-9378-639AECF23FEC}"/>
              </a:ext>
            </a:extLst>
          </p:cNvPr>
          <p:cNvCxnSpPr/>
          <p:nvPr/>
        </p:nvCxnSpPr>
        <p:spPr>
          <a:xfrm>
            <a:off x="248522" y="749502"/>
            <a:ext cx="6027331" cy="6645"/>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33" name="Picture Placeholder 15" descr="A white letter in a red circle&#10;&#10;AI-generated content may be incorrect.">
            <a:extLst>
              <a:ext uri="{FF2B5EF4-FFF2-40B4-BE49-F238E27FC236}">
                <a16:creationId xmlns:a16="http://schemas.microsoft.com/office/drawing/2014/main" id="{79B719CD-26A4-D431-E6BB-3EB8C3B8AE9F}"/>
              </a:ext>
            </a:extLst>
          </p:cNvPr>
          <p:cNvPicPr>
            <a:picLocks noChangeAspect="1"/>
          </p:cNvPicPr>
          <p:nvPr/>
        </p:nvPicPr>
        <p:blipFill>
          <a:blip r:embed="rId2">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34" name="Text Placeholder 2">
            <a:extLst>
              <a:ext uri="{FF2B5EF4-FFF2-40B4-BE49-F238E27FC236}">
                <a16:creationId xmlns:a16="http://schemas.microsoft.com/office/drawing/2014/main" id="{B07C9639-8E7D-D5BF-7A94-CE90DBDC0CD6}"/>
              </a:ext>
            </a:extLst>
          </p:cNvPr>
          <p:cNvSpPr txBox="1">
            <a:spLocks/>
          </p:cNvSpPr>
          <p:nvPr/>
        </p:nvSpPr>
        <p:spPr>
          <a:xfrm>
            <a:off x="270000" y="6443935"/>
            <a:ext cx="2029459" cy="2164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a:latin typeface="Trebuchet MS" panose="020B0603020202020204" pitchFamily="34" charset="0"/>
              </a:rPr>
              <a:t>Sources: Analysis, </a:t>
            </a:r>
            <a:r>
              <a:rPr lang="en-US" i="1" err="1">
                <a:latin typeface="Trebuchet MS" panose="020B0603020202020204" pitchFamily="34" charset="0"/>
              </a:rPr>
              <a:t>CapitalIQ</a:t>
            </a:r>
            <a:endParaRPr lang="en-US" i="1">
              <a:latin typeface="Trebuchet MS" panose="020B0603020202020204" pitchFamily="34" charset="0"/>
            </a:endParaRPr>
          </a:p>
          <a:p>
            <a:endParaRPr lang="en-US" i="1">
              <a:latin typeface="Trebuchet MS" panose="020B0603020202020204" pitchFamily="34" charset="0"/>
            </a:endParaRPr>
          </a:p>
        </p:txBody>
      </p:sp>
      <p:cxnSp>
        <p:nvCxnSpPr>
          <p:cNvPr id="16" name="Straight Arrow Connector 15">
            <a:extLst>
              <a:ext uri="{FF2B5EF4-FFF2-40B4-BE49-F238E27FC236}">
                <a16:creationId xmlns:a16="http://schemas.microsoft.com/office/drawing/2014/main" id="{1F9825AF-9630-121C-23AB-E198A40EE128}"/>
              </a:ext>
            </a:extLst>
          </p:cNvPr>
          <p:cNvCxnSpPr>
            <a:cxnSpLocks/>
          </p:cNvCxnSpPr>
          <p:nvPr/>
        </p:nvCxnSpPr>
        <p:spPr>
          <a:xfrm flipV="1">
            <a:off x="5589516" y="4300890"/>
            <a:ext cx="3292153" cy="1376"/>
          </a:xfrm>
          <a:prstGeom prst="straightConnector1">
            <a:avLst/>
          </a:prstGeom>
          <a:ln w="127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4FD2F6-CC6A-3118-D632-FF1F082EBF9C}"/>
              </a:ext>
            </a:extLst>
          </p:cNvPr>
          <p:cNvSpPr txBox="1"/>
          <p:nvPr/>
        </p:nvSpPr>
        <p:spPr>
          <a:xfrm>
            <a:off x="5583738" y="3932427"/>
            <a:ext cx="32953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Georgia"/>
              </a:rPr>
              <a:t>Implied Share Price</a:t>
            </a:r>
            <a:endParaRPr lang="en-US">
              <a:latin typeface="Georgia"/>
            </a:endParaRPr>
          </a:p>
        </p:txBody>
      </p:sp>
      <p:pic>
        <p:nvPicPr>
          <p:cNvPr id="19" name="Picture 18" descr="A screenshot of a table&#10;&#10;AI-generated content may be incorrect.">
            <a:extLst>
              <a:ext uri="{FF2B5EF4-FFF2-40B4-BE49-F238E27FC236}">
                <a16:creationId xmlns:a16="http://schemas.microsoft.com/office/drawing/2014/main" id="{5B7BD4C3-00C7-BBEE-9DD7-6DDAD5CBDE9E}"/>
              </a:ext>
            </a:extLst>
          </p:cNvPr>
          <p:cNvPicPr>
            <a:picLocks noChangeAspect="1"/>
          </p:cNvPicPr>
          <p:nvPr/>
        </p:nvPicPr>
        <p:blipFill>
          <a:blip r:embed="rId3"/>
          <a:stretch>
            <a:fillRect/>
          </a:stretch>
        </p:blipFill>
        <p:spPr>
          <a:xfrm>
            <a:off x="249988" y="1166899"/>
            <a:ext cx="8677275" cy="2628900"/>
          </a:xfrm>
          <a:prstGeom prst="rect">
            <a:avLst/>
          </a:prstGeom>
        </p:spPr>
      </p:pic>
      <p:pic>
        <p:nvPicPr>
          <p:cNvPr id="20" name="Picture 19" descr="A table with numbers and text&#10;&#10;AI-generated content may be incorrect.">
            <a:extLst>
              <a:ext uri="{FF2B5EF4-FFF2-40B4-BE49-F238E27FC236}">
                <a16:creationId xmlns:a16="http://schemas.microsoft.com/office/drawing/2014/main" id="{B987E513-119D-A13A-5533-54E2C530B785}"/>
              </a:ext>
            </a:extLst>
          </p:cNvPr>
          <p:cNvPicPr>
            <a:picLocks noChangeAspect="1"/>
          </p:cNvPicPr>
          <p:nvPr/>
        </p:nvPicPr>
        <p:blipFill>
          <a:blip r:embed="rId4"/>
          <a:stretch>
            <a:fillRect/>
          </a:stretch>
        </p:blipFill>
        <p:spPr>
          <a:xfrm>
            <a:off x="244360" y="3802812"/>
            <a:ext cx="4831427" cy="2012200"/>
          </a:xfrm>
          <a:prstGeom prst="rect">
            <a:avLst/>
          </a:prstGeom>
        </p:spPr>
      </p:pic>
      <p:pic>
        <p:nvPicPr>
          <p:cNvPr id="21" name="Picture 20" descr="A table with numbers and a red and yellow background&#10;&#10;AI-generated content may be incorrect.">
            <a:extLst>
              <a:ext uri="{FF2B5EF4-FFF2-40B4-BE49-F238E27FC236}">
                <a16:creationId xmlns:a16="http://schemas.microsoft.com/office/drawing/2014/main" id="{C467C6B4-26D6-2AF1-60C5-E7AAFDC25BFE}"/>
              </a:ext>
            </a:extLst>
          </p:cNvPr>
          <p:cNvPicPr>
            <a:picLocks noChangeAspect="1"/>
          </p:cNvPicPr>
          <p:nvPr/>
        </p:nvPicPr>
        <p:blipFill>
          <a:blip r:embed="rId5"/>
          <a:stretch>
            <a:fillRect/>
          </a:stretch>
        </p:blipFill>
        <p:spPr>
          <a:xfrm>
            <a:off x="5245503" y="4524375"/>
            <a:ext cx="3648941" cy="1292283"/>
          </a:xfrm>
          <a:prstGeom prst="rect">
            <a:avLst/>
          </a:prstGeom>
        </p:spPr>
      </p:pic>
    </p:spTree>
    <p:extLst>
      <p:ext uri="{BB962C8B-B14F-4D97-AF65-F5344CB8AC3E}">
        <p14:creationId xmlns:p14="http://schemas.microsoft.com/office/powerpoint/2010/main" val="928582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7736-0755-BC2A-669F-6629939E70BE}"/>
              </a:ext>
            </a:extLst>
          </p:cNvPr>
          <p:cNvSpPr>
            <a:spLocks noGrp="1"/>
          </p:cNvSpPr>
          <p:nvPr>
            <p:ph type="ctrTitle" sz="quarter"/>
          </p:nvPr>
        </p:nvSpPr>
        <p:spPr/>
        <p:txBody>
          <a:bodyPr/>
          <a:lstStyle/>
          <a:p>
            <a:endParaRPr lang="en-US"/>
          </a:p>
        </p:txBody>
      </p:sp>
      <p:sp>
        <p:nvSpPr>
          <p:cNvPr id="3" name="Text Placeholder 2">
            <a:extLst>
              <a:ext uri="{FF2B5EF4-FFF2-40B4-BE49-F238E27FC236}">
                <a16:creationId xmlns:a16="http://schemas.microsoft.com/office/drawing/2014/main" id="{9B0F71AA-C81C-735B-EA2B-2BD179F7D8B1}"/>
              </a:ext>
            </a:extLst>
          </p:cNvPr>
          <p:cNvSpPr>
            <a:spLocks noGrp="1"/>
          </p:cNvSpPr>
          <p:nvPr>
            <p:ph type="body" sz="quarter" idx="15"/>
          </p:nvPr>
        </p:nvSpPr>
        <p:spPr/>
        <p:txBody>
          <a:bodyPr/>
          <a:lstStyle/>
          <a:p>
            <a:r>
              <a:rPr lang="en-US" sz="800" baseline="0">
                <a:latin typeface="Trebuchet MS" panose="020B0603020202020204" pitchFamily="34" charset="0"/>
              </a:rPr>
              <a:t>Fantastic Four | SCMC 2025 - Round 1</a:t>
            </a:r>
            <a:r>
              <a:rPr lang="en-US" sz="800">
                <a:latin typeface="Trebuchet MS" panose="020B0603020202020204" pitchFamily="34" charset="0"/>
              </a:rPr>
              <a:t>​</a:t>
            </a:r>
            <a:endParaRPr lang="en-US">
              <a:latin typeface="Trebuchet MS" panose="020B0603020202020204" pitchFamily="34" charset="0"/>
            </a:endParaRPr>
          </a:p>
        </p:txBody>
      </p:sp>
      <p:sp>
        <p:nvSpPr>
          <p:cNvPr id="6" name="Slide Number Placeholder 5">
            <a:extLst>
              <a:ext uri="{FF2B5EF4-FFF2-40B4-BE49-F238E27FC236}">
                <a16:creationId xmlns:a16="http://schemas.microsoft.com/office/drawing/2014/main" id="{FCF3FC48-0D4A-689A-D1D2-639D07B40A9F}"/>
              </a:ext>
            </a:extLst>
          </p:cNvPr>
          <p:cNvSpPr>
            <a:spLocks noGrp="1"/>
          </p:cNvSpPr>
          <p:nvPr>
            <p:ph type="sldNum" idx="12"/>
          </p:nvPr>
        </p:nvSpPr>
        <p:spPr/>
        <p:txBody>
          <a:bodyPr/>
          <a:lstStyle/>
          <a:p>
            <a:fld id="{0D61B5D7-6FEB-49B8-9528-EE5550EB872C}" type="slidenum">
              <a:rPr lang="en-CA" smtClean="0"/>
              <a:pPr/>
              <a:t>24</a:t>
            </a:fld>
            <a:endParaRPr lang="en-CA" sz="800">
              <a:solidFill>
                <a:schemeClr val="tx1"/>
              </a:solidFill>
            </a:endParaRPr>
          </a:p>
        </p:txBody>
      </p:sp>
      <p:pic>
        <p:nvPicPr>
          <p:cNvPr id="11" name="Picture 10" descr="107355329-1704719103435-gettyimages-1243579334-BC_Lululemon_4652.jpeg?v=1714031297&amp;w=1920&amp;h=1080">
            <a:extLst>
              <a:ext uri="{FF2B5EF4-FFF2-40B4-BE49-F238E27FC236}">
                <a16:creationId xmlns:a16="http://schemas.microsoft.com/office/drawing/2014/main" id="{4541D6C2-0F47-3FA9-9CB0-BD466BFC1B11}"/>
              </a:ext>
            </a:extLst>
          </p:cNvPr>
          <p:cNvPicPr>
            <a:picLocks noChangeAspect="1"/>
          </p:cNvPicPr>
          <p:nvPr/>
        </p:nvPicPr>
        <p:blipFill>
          <a:blip r:embed="rId2"/>
          <a:stretch>
            <a:fill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1F9AAF6B-5D62-3869-B7CA-7B946D0395FA}"/>
              </a:ext>
            </a:extLst>
          </p:cNvPr>
          <p:cNvSpPr/>
          <p:nvPr/>
        </p:nvSpPr>
        <p:spPr>
          <a:xfrm>
            <a:off x="299974" y="1714115"/>
            <a:ext cx="6697214" cy="4433367"/>
          </a:xfrm>
          <a:prstGeom prst="rect">
            <a:avLst/>
          </a:prstGeom>
          <a:solidFill>
            <a:srgbClr val="D71936"/>
          </a:solidFill>
          <a:ln>
            <a:solidFill>
              <a:srgbClr val="FFFFFF"/>
            </a:solid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7D4D9"/>
              </a:solidFill>
              <a:cs typeface="Arial"/>
            </a:endParaRPr>
          </a:p>
        </p:txBody>
      </p:sp>
      <p:sp>
        <p:nvSpPr>
          <p:cNvPr id="13" name="TextBox 12">
            <a:extLst>
              <a:ext uri="{FF2B5EF4-FFF2-40B4-BE49-F238E27FC236}">
                <a16:creationId xmlns:a16="http://schemas.microsoft.com/office/drawing/2014/main" id="{4B97E79C-F33B-3C2E-332C-31A1E3957AD6}"/>
              </a:ext>
            </a:extLst>
          </p:cNvPr>
          <p:cNvSpPr txBox="1"/>
          <p:nvPr/>
        </p:nvSpPr>
        <p:spPr>
          <a:xfrm>
            <a:off x="303880" y="2307831"/>
            <a:ext cx="575746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rgbClr val="FFFFFF"/>
                </a:solidFill>
                <a:latin typeface="Trebuchet MS"/>
              </a:rPr>
              <a:t>Lululemon Athletica Inc.</a:t>
            </a:r>
            <a:endParaRPr lang="en-US" sz="3600" b="1" dirty="0">
              <a:latin typeface="Trebuchet MS"/>
            </a:endParaRPr>
          </a:p>
          <a:p>
            <a:pPr algn="ctr"/>
            <a:r>
              <a:rPr lang="en-US" sz="3600" b="1" dirty="0">
                <a:solidFill>
                  <a:srgbClr val="FFFFFF"/>
                </a:solidFill>
                <a:latin typeface="Trebuchet MS"/>
              </a:rPr>
              <a:t>(NASDAQ: LULU)</a:t>
            </a:r>
            <a:endParaRPr lang="en-US" sz="3600" b="1" dirty="0">
              <a:latin typeface="Trebuchet MS"/>
            </a:endParaRPr>
          </a:p>
          <a:p>
            <a:endParaRPr lang="en-US" sz="3600" b="1" dirty="0">
              <a:latin typeface="Trebuchet MS"/>
            </a:endParaRPr>
          </a:p>
        </p:txBody>
      </p:sp>
      <p:sp>
        <p:nvSpPr>
          <p:cNvPr id="15" name="TextBox 14">
            <a:extLst>
              <a:ext uri="{FF2B5EF4-FFF2-40B4-BE49-F238E27FC236}">
                <a16:creationId xmlns:a16="http://schemas.microsoft.com/office/drawing/2014/main" id="{EB2D4009-37E1-7190-5B17-9D3CA1995074}"/>
              </a:ext>
            </a:extLst>
          </p:cNvPr>
          <p:cNvSpPr txBox="1"/>
          <p:nvPr/>
        </p:nvSpPr>
        <p:spPr>
          <a:xfrm>
            <a:off x="417419" y="3928159"/>
            <a:ext cx="6464697"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dirty="0">
                <a:solidFill>
                  <a:schemeClr val="bg1"/>
                </a:solidFill>
                <a:latin typeface="Trebuchet MS"/>
              </a:rPr>
              <a:t>Team Fantastic Four: Max Chen, Eric Tao, Michael Weng, Dylan Woolstencroft</a:t>
            </a:r>
          </a:p>
          <a:p>
            <a:r>
              <a:rPr lang="en-US" sz="2100" i="1" dirty="0">
                <a:solidFill>
                  <a:schemeClr val="bg1"/>
                </a:solidFill>
                <a:latin typeface="Trebuchet MS"/>
              </a:rPr>
              <a:t>December 31st, 2025</a:t>
            </a:r>
            <a:endParaRPr lang="en-US" i="1" dirty="0">
              <a:solidFill>
                <a:schemeClr val="bg1"/>
              </a:solidFill>
            </a:endParaRPr>
          </a:p>
        </p:txBody>
      </p:sp>
      <p:sp>
        <p:nvSpPr>
          <p:cNvPr id="4" name="Rectangle 3">
            <a:extLst>
              <a:ext uri="{FF2B5EF4-FFF2-40B4-BE49-F238E27FC236}">
                <a16:creationId xmlns:a16="http://schemas.microsoft.com/office/drawing/2014/main" id="{BB19E191-B4CF-F279-1256-A8810FFB323A}"/>
              </a:ext>
            </a:extLst>
          </p:cNvPr>
          <p:cNvSpPr/>
          <p:nvPr/>
        </p:nvSpPr>
        <p:spPr>
          <a:xfrm>
            <a:off x="7086600" y="5773150"/>
            <a:ext cx="1930400" cy="3743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0672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D5766-3F5E-571E-E5C5-C74797F353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A642AF-C647-3782-F974-1B7568F7EB6D}"/>
              </a:ext>
            </a:extLst>
          </p:cNvPr>
          <p:cNvSpPr>
            <a:spLocks noGrp="1"/>
          </p:cNvSpPr>
          <p:nvPr>
            <p:ph type="sldNum" idx="12"/>
          </p:nvPr>
        </p:nvSpPr>
        <p:spPr/>
        <p:txBody>
          <a:bodyPr/>
          <a:lstStyle/>
          <a:p>
            <a:fld id="{0D61B5D7-6FEB-49B8-9528-EE5550EB872C}" type="slidenum">
              <a:rPr lang="en-CA" smtClean="0"/>
              <a:pPr/>
              <a:t>3</a:t>
            </a:fld>
            <a:endParaRPr lang="en-CA" sz="800">
              <a:solidFill>
                <a:schemeClr val="tx1"/>
              </a:solidFill>
            </a:endParaRPr>
          </a:p>
        </p:txBody>
      </p:sp>
      <p:sp>
        <p:nvSpPr>
          <p:cNvPr id="14" name="Title 9">
            <a:extLst>
              <a:ext uri="{FF2B5EF4-FFF2-40B4-BE49-F238E27FC236}">
                <a16:creationId xmlns:a16="http://schemas.microsoft.com/office/drawing/2014/main" id="{EC54A4DE-0B9C-037D-A6C3-CC6892D6D00F}"/>
              </a:ext>
            </a:extLst>
          </p:cNvPr>
          <p:cNvSpPr>
            <a:spLocks noGrp="1"/>
          </p:cNvSpPr>
          <p:nvPr>
            <p:ph type="title"/>
          </p:nvPr>
        </p:nvSpPr>
        <p:spPr>
          <a:xfrm>
            <a:off x="226800" y="143208"/>
            <a:ext cx="8647200" cy="439200"/>
          </a:xfrm>
        </p:spPr>
        <p:txBody>
          <a:bodyPr/>
          <a:lstStyle/>
          <a:p>
            <a:r>
              <a:rPr lang="en-US" dirty="0">
                <a:latin typeface="Trebuchet MS" panose="020B0603020202020204" pitchFamily="34" charset="0"/>
              </a:rPr>
              <a:t>Investment Summary</a:t>
            </a:r>
          </a:p>
        </p:txBody>
      </p:sp>
      <p:sp>
        <p:nvSpPr>
          <p:cNvPr id="15" name="Text Placeholder 10">
            <a:extLst>
              <a:ext uri="{FF2B5EF4-FFF2-40B4-BE49-F238E27FC236}">
                <a16:creationId xmlns:a16="http://schemas.microsoft.com/office/drawing/2014/main" id="{23107BC0-30A4-8F2C-A887-40CE6B66D0C3}"/>
              </a:ext>
            </a:extLst>
          </p:cNvPr>
          <p:cNvSpPr txBox="1">
            <a:spLocks/>
          </p:cNvSpPr>
          <p:nvPr/>
        </p:nvSpPr>
        <p:spPr>
          <a:xfrm>
            <a:off x="226800" y="558000"/>
            <a:ext cx="8647200" cy="2520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latin typeface="Trebuchet MS" panose="020B0603020202020204" pitchFamily="34" charset="0"/>
              </a:rPr>
              <a:t>Significant mispricing driven by short-term North American noise misses durable global growth</a:t>
            </a:r>
          </a:p>
        </p:txBody>
      </p:sp>
      <p:pic>
        <p:nvPicPr>
          <p:cNvPr id="8" name="Picture Placeholder 15" descr="A white letter in a red circle&#10;&#10;AI-generated content may be incorrect.">
            <a:extLst>
              <a:ext uri="{FF2B5EF4-FFF2-40B4-BE49-F238E27FC236}">
                <a16:creationId xmlns:a16="http://schemas.microsoft.com/office/drawing/2014/main" id="{A4DE6D48-3553-9AD8-CF36-C1737592D8E7}"/>
              </a:ext>
            </a:extLst>
          </p:cNvPr>
          <p:cNvPicPr>
            <a:picLocks noChangeAspect="1"/>
          </p:cNvPicPr>
          <p:nvPr/>
        </p:nvPicPr>
        <p:blipFill>
          <a:blip r:embed="rId2">
            <a:extLst>
              <a:ext uri="{28A0092B-C50C-407E-A947-70E740481C1C}">
                <a14:useLocalDpi xmlns:a14="http://schemas.microsoft.com/office/drawing/2010/main" val="0"/>
              </a:ext>
            </a:extLst>
          </a:blip>
          <a:srcRect l="-10283" t="1891" r="-8884" b="-8355"/>
          <a:stretch>
            <a:fillRect/>
          </a:stretch>
        </p:blipFill>
        <p:spPr>
          <a:xfrm>
            <a:off x="8295232" y="269208"/>
            <a:ext cx="464789" cy="414792"/>
          </a:xfrm>
          <a:prstGeom prst="rect">
            <a:avLst/>
          </a:prstGeom>
        </p:spPr>
      </p:pic>
      <p:sp>
        <p:nvSpPr>
          <p:cNvPr id="12" name="Text Placeholder 2">
            <a:extLst>
              <a:ext uri="{FF2B5EF4-FFF2-40B4-BE49-F238E27FC236}">
                <a16:creationId xmlns:a16="http://schemas.microsoft.com/office/drawing/2014/main" id="{5BFFC596-D905-EC7B-97F3-94EE196503EF}"/>
              </a:ext>
            </a:extLst>
          </p:cNvPr>
          <p:cNvSpPr>
            <a:spLocks noGrp="1"/>
          </p:cNvSpPr>
          <p:nvPr>
            <p:ph type="body" sz="quarter" idx="14"/>
          </p:nvPr>
        </p:nvSpPr>
        <p:spPr>
          <a:xfrm>
            <a:off x="6376247" y="6443935"/>
            <a:ext cx="2029459" cy="216428"/>
          </a:xfrm>
        </p:spPr>
        <p:txBody>
          <a:bodyPr lIns="91440" tIns="45720" rIns="91440" bIns="45720" anchor="t"/>
          <a:lstStyle/>
          <a:p>
            <a:r>
              <a:rPr lang="en-US" dirty="0">
                <a:latin typeface="Trebuchet MS" panose="020B0603020202020204" pitchFamily="34" charset="0"/>
              </a:rPr>
              <a:t>Fantastic Four | SCMC 2025 - Round 1</a:t>
            </a:r>
          </a:p>
        </p:txBody>
      </p:sp>
      <p:sp>
        <p:nvSpPr>
          <p:cNvPr id="5" name="Text Placeholder 7">
            <a:extLst>
              <a:ext uri="{FF2B5EF4-FFF2-40B4-BE49-F238E27FC236}">
                <a16:creationId xmlns:a16="http://schemas.microsoft.com/office/drawing/2014/main" id="{627CC07F-C78D-CA32-E3EC-4544FE60A984}"/>
              </a:ext>
            </a:extLst>
          </p:cNvPr>
          <p:cNvSpPr txBox="1">
            <a:spLocks/>
          </p:cNvSpPr>
          <p:nvPr/>
        </p:nvSpPr>
        <p:spPr>
          <a:xfrm>
            <a:off x="262799" y="915897"/>
            <a:ext cx="4210050" cy="21722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Trebuchet MS" panose="020B0603020202020204" pitchFamily="34" charset="0"/>
              </a:rPr>
              <a:t>Rationale for Lululemon</a:t>
            </a:r>
            <a:endParaRPr lang="en-CA" dirty="0">
              <a:latin typeface="Trebuchet MS" panose="020B0603020202020204" pitchFamily="34" charset="0"/>
            </a:endParaRPr>
          </a:p>
        </p:txBody>
      </p:sp>
      <p:cxnSp>
        <p:nvCxnSpPr>
          <p:cNvPr id="6" name="Straight Connector 5">
            <a:extLst>
              <a:ext uri="{FF2B5EF4-FFF2-40B4-BE49-F238E27FC236}">
                <a16:creationId xmlns:a16="http://schemas.microsoft.com/office/drawing/2014/main" id="{39C18D15-8E56-C035-E20D-127485964246}"/>
              </a:ext>
            </a:extLst>
          </p:cNvPr>
          <p:cNvCxnSpPr/>
          <p:nvPr/>
        </p:nvCxnSpPr>
        <p:spPr>
          <a:xfrm>
            <a:off x="262799" y="1204424"/>
            <a:ext cx="8605745" cy="0"/>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 Placeholder 7">
            <a:extLst>
              <a:ext uri="{FF2B5EF4-FFF2-40B4-BE49-F238E27FC236}">
                <a16:creationId xmlns:a16="http://schemas.microsoft.com/office/drawing/2014/main" id="{7678F654-AB17-0B56-0D27-240210D98389}"/>
              </a:ext>
            </a:extLst>
          </p:cNvPr>
          <p:cNvSpPr txBox="1">
            <a:spLocks/>
          </p:cNvSpPr>
          <p:nvPr/>
        </p:nvSpPr>
        <p:spPr>
          <a:xfrm>
            <a:off x="226800" y="4300384"/>
            <a:ext cx="4210050" cy="21722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Trebuchet MS" panose="020B0603020202020204" pitchFamily="34" charset="0"/>
              </a:rPr>
              <a:t>Recommendation</a:t>
            </a:r>
            <a:endParaRPr lang="en-CA" dirty="0">
              <a:latin typeface="Trebuchet MS" panose="020B0603020202020204" pitchFamily="34" charset="0"/>
            </a:endParaRPr>
          </a:p>
        </p:txBody>
      </p:sp>
      <p:cxnSp>
        <p:nvCxnSpPr>
          <p:cNvPr id="9" name="Straight Connector 8">
            <a:extLst>
              <a:ext uri="{FF2B5EF4-FFF2-40B4-BE49-F238E27FC236}">
                <a16:creationId xmlns:a16="http://schemas.microsoft.com/office/drawing/2014/main" id="{16534963-8EDF-743B-3CA9-692A3A648751}"/>
              </a:ext>
            </a:extLst>
          </p:cNvPr>
          <p:cNvCxnSpPr/>
          <p:nvPr/>
        </p:nvCxnSpPr>
        <p:spPr>
          <a:xfrm>
            <a:off x="226800" y="4588911"/>
            <a:ext cx="8605745"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E71CEBFA-EA1B-E350-D480-BD8DB3E18590}"/>
              </a:ext>
            </a:extLst>
          </p:cNvPr>
          <p:cNvSpPr/>
          <p:nvPr/>
        </p:nvSpPr>
        <p:spPr>
          <a:xfrm>
            <a:off x="344031" y="4694809"/>
            <a:ext cx="1692999" cy="1425332"/>
          </a:xfrm>
          <a:prstGeom prst="roundRect">
            <a:avLst/>
          </a:prstGeom>
          <a:solidFill>
            <a:schemeClr val="bg1">
              <a:lumMod val="9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50" dirty="0">
                <a:solidFill>
                  <a:schemeClr val="tx1"/>
                </a:solidFill>
                <a:latin typeface="Trebuchet MS" panose="020B0603020202020204" pitchFamily="34" charset="0"/>
              </a:rPr>
              <a:t>Buy Lululemon (NASDAQ: LULU) at $212.54 for an upside of </a:t>
            </a:r>
            <a:r>
              <a:rPr lang="en-CA" sz="1050" b="1" dirty="0">
                <a:solidFill>
                  <a:schemeClr val="tx1"/>
                </a:solidFill>
                <a:latin typeface="Trebuchet MS" panose="020B0603020202020204" pitchFamily="34" charset="0"/>
              </a:rPr>
              <a:t>56.3%</a:t>
            </a:r>
            <a:r>
              <a:rPr lang="en-CA" sz="1050" dirty="0">
                <a:solidFill>
                  <a:schemeClr val="tx1"/>
                </a:solidFill>
                <a:latin typeface="Trebuchet MS" panose="020B0603020202020204" pitchFamily="34" charset="0"/>
              </a:rPr>
              <a:t> from current levels to reach a target price of </a:t>
            </a:r>
            <a:r>
              <a:rPr lang="en-CA" sz="1050" b="1" dirty="0">
                <a:solidFill>
                  <a:schemeClr val="tx1"/>
                </a:solidFill>
                <a:latin typeface="Trebuchet MS" panose="020B0603020202020204" pitchFamily="34" charset="0"/>
              </a:rPr>
              <a:t>$332.14</a:t>
            </a:r>
          </a:p>
        </p:txBody>
      </p:sp>
      <p:sp>
        <p:nvSpPr>
          <p:cNvPr id="16" name="Rectangle 15">
            <a:extLst>
              <a:ext uri="{FF2B5EF4-FFF2-40B4-BE49-F238E27FC236}">
                <a16:creationId xmlns:a16="http://schemas.microsoft.com/office/drawing/2014/main" id="{AAA78A34-8347-1C2B-F658-FB20BFA8976E}"/>
              </a:ext>
            </a:extLst>
          </p:cNvPr>
          <p:cNvSpPr/>
          <p:nvPr/>
        </p:nvSpPr>
        <p:spPr>
          <a:xfrm>
            <a:off x="344031" y="1303703"/>
            <a:ext cx="8415990" cy="307808"/>
          </a:xfrm>
          <a:prstGeom prst="rect">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Trebuchet MS" panose="020B0603020202020204" pitchFamily="34" charset="0"/>
              </a:rPr>
              <a:t>Premium global brand with durable pricing power and a reset opportunity the market is misinterpreting</a:t>
            </a:r>
            <a:endParaRPr lang="en-CA" sz="1200" b="1" dirty="0">
              <a:latin typeface="Trebuchet MS" panose="020B0603020202020204" pitchFamily="34" charset="0"/>
            </a:endParaRPr>
          </a:p>
        </p:txBody>
      </p:sp>
      <p:sp>
        <p:nvSpPr>
          <p:cNvPr id="18" name="TextBox 17">
            <a:extLst>
              <a:ext uri="{FF2B5EF4-FFF2-40B4-BE49-F238E27FC236}">
                <a16:creationId xmlns:a16="http://schemas.microsoft.com/office/drawing/2014/main" id="{3A945C67-8E00-8BD1-5167-9B5C7C1D4F40}"/>
              </a:ext>
            </a:extLst>
          </p:cNvPr>
          <p:cNvSpPr txBox="1"/>
          <p:nvPr/>
        </p:nvSpPr>
        <p:spPr>
          <a:xfrm>
            <a:off x="344030" y="1674890"/>
            <a:ext cx="8524513" cy="938719"/>
          </a:xfrm>
          <a:prstGeom prst="rect">
            <a:avLst/>
          </a:prstGeom>
          <a:noFill/>
        </p:spPr>
        <p:txBody>
          <a:bodyPr wrap="square" rtlCol="0">
            <a:spAutoFit/>
          </a:bodyPr>
          <a:lstStyle/>
          <a:p>
            <a:pPr marL="342900" indent="-342900">
              <a:buFont typeface="Wingdings" panose="05000000000000000000" pitchFamily="2" charset="2"/>
              <a:buChar char="§"/>
            </a:pPr>
            <a:r>
              <a:rPr lang="en-CA" sz="1100" dirty="0">
                <a:latin typeface="Trebuchet MS" panose="020B0603020202020204" pitchFamily="34" charset="0"/>
              </a:rPr>
              <a:t>Lululemon remains a best-in-class premium athletic apparel platform with industry-leading margins, brand loyalty, and free cash flow.</a:t>
            </a:r>
          </a:p>
          <a:p>
            <a:pPr marL="342900" indent="-342900">
              <a:buFont typeface="Wingdings" panose="05000000000000000000" pitchFamily="2" charset="2"/>
              <a:buChar char="§"/>
            </a:pPr>
            <a:r>
              <a:rPr lang="en-CA" sz="1100" dirty="0">
                <a:latin typeface="Trebuchet MS" panose="020B0603020202020204" pitchFamily="34" charset="0"/>
              </a:rPr>
              <a:t>Recent North American softness has been extrapolated by the market as structural, despite evidence pointing to </a:t>
            </a:r>
            <a:r>
              <a:rPr lang="en-CA" sz="1100" b="1" dirty="0">
                <a:latin typeface="Trebuchet MS" panose="020B0603020202020204" pitchFamily="34" charset="0"/>
              </a:rPr>
              <a:t>fixable </a:t>
            </a:r>
            <a:r>
              <a:rPr lang="en-US" altLang="en-US" sz="1100" b="1" dirty="0">
                <a:solidFill>
                  <a:schemeClr val="tx1"/>
                </a:solidFill>
                <a:latin typeface="Trebuchet MS" panose="020B0603020202020204" pitchFamily="34" charset="0"/>
              </a:rPr>
              <a:t>execution issues rather than demand erosion</a:t>
            </a:r>
          </a:p>
          <a:p>
            <a:pPr marL="342900" indent="-342900">
              <a:buFont typeface="Wingdings" panose="05000000000000000000" pitchFamily="2" charset="2"/>
              <a:buChar char="§"/>
            </a:pPr>
            <a:r>
              <a:rPr lang="en-US" altLang="en-US" sz="1100" dirty="0">
                <a:solidFill>
                  <a:schemeClr val="tx1"/>
                </a:solidFill>
                <a:latin typeface="Trebuchet MS" panose="020B0603020202020204" pitchFamily="34" charset="0"/>
              </a:rPr>
              <a:t>Strong balance sheet and cash generation provide flexibility to invest through the reset while returning capital via buybacks </a:t>
            </a:r>
          </a:p>
        </p:txBody>
      </p:sp>
      <p:sp>
        <p:nvSpPr>
          <p:cNvPr id="30" name="Rectangle 29">
            <a:extLst>
              <a:ext uri="{FF2B5EF4-FFF2-40B4-BE49-F238E27FC236}">
                <a16:creationId xmlns:a16="http://schemas.microsoft.com/office/drawing/2014/main" id="{1F09D503-1647-DA76-ADDE-60640E632E44}"/>
              </a:ext>
            </a:extLst>
          </p:cNvPr>
          <p:cNvSpPr/>
          <p:nvPr/>
        </p:nvSpPr>
        <p:spPr>
          <a:xfrm>
            <a:off x="2367824" y="4756728"/>
            <a:ext cx="6046977" cy="13014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B0BD71F2-8E18-E39E-A89C-9C9E6615211B}"/>
              </a:ext>
            </a:extLst>
          </p:cNvPr>
          <p:cNvSpPr txBox="1"/>
          <p:nvPr/>
        </p:nvSpPr>
        <p:spPr>
          <a:xfrm>
            <a:off x="2367824" y="5010094"/>
            <a:ext cx="5782235" cy="738664"/>
          </a:xfrm>
          <a:prstGeom prst="rect">
            <a:avLst/>
          </a:prstGeom>
          <a:noFill/>
        </p:spPr>
        <p:txBody>
          <a:bodyPr wrap="square">
            <a:spAutoFit/>
          </a:bodyPr>
          <a:lstStyle/>
          <a:p>
            <a:r>
              <a:rPr lang="en-US" dirty="0">
                <a:latin typeface="Trebuchet MS" panose="020B0603020202020204" pitchFamily="34" charset="0"/>
              </a:rPr>
              <a:t>Market is overly discounting near-term North American execution risk while underestimating the earnings power of international scale, men’s category expansion, and operational normalization</a:t>
            </a:r>
          </a:p>
        </p:txBody>
      </p:sp>
      <p:sp>
        <p:nvSpPr>
          <p:cNvPr id="35" name="Rectangle 34">
            <a:extLst>
              <a:ext uri="{FF2B5EF4-FFF2-40B4-BE49-F238E27FC236}">
                <a16:creationId xmlns:a16="http://schemas.microsoft.com/office/drawing/2014/main" id="{1D3759BE-BD78-01F1-8ED2-045D145AE16F}"/>
              </a:ext>
            </a:extLst>
          </p:cNvPr>
          <p:cNvSpPr/>
          <p:nvPr/>
        </p:nvSpPr>
        <p:spPr>
          <a:xfrm>
            <a:off x="344031" y="2751640"/>
            <a:ext cx="8415990" cy="307808"/>
          </a:xfrm>
          <a:prstGeom prst="rect">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Trebuchet MS" panose="020B0603020202020204" pitchFamily="34" charset="0"/>
              </a:rPr>
              <a:t>Underappreciated Earnings Reacceleration</a:t>
            </a:r>
            <a:endParaRPr lang="en-CA" sz="1200" b="1" dirty="0">
              <a:latin typeface="Trebuchet MS" panose="020B0603020202020204" pitchFamily="34" charset="0"/>
            </a:endParaRPr>
          </a:p>
        </p:txBody>
      </p:sp>
      <p:sp>
        <p:nvSpPr>
          <p:cNvPr id="44" name="TextBox 43">
            <a:extLst>
              <a:ext uri="{FF2B5EF4-FFF2-40B4-BE49-F238E27FC236}">
                <a16:creationId xmlns:a16="http://schemas.microsoft.com/office/drawing/2014/main" id="{6973AB9A-2658-B1B1-3D39-66C99108E10C}"/>
              </a:ext>
            </a:extLst>
          </p:cNvPr>
          <p:cNvSpPr txBox="1"/>
          <p:nvPr/>
        </p:nvSpPr>
        <p:spPr>
          <a:xfrm>
            <a:off x="366383" y="3116412"/>
            <a:ext cx="8524513" cy="1223412"/>
          </a:xfrm>
          <a:prstGeom prst="rect">
            <a:avLst/>
          </a:prstGeom>
          <a:noFill/>
        </p:spPr>
        <p:txBody>
          <a:bodyPr wrap="square" rtlCol="0">
            <a:spAutoFit/>
          </a:bodyPr>
          <a:lstStyle/>
          <a:p>
            <a:pPr marL="285750" lvl="0" indent="-285750" eaLnBrk="0" fontAlgn="base" hangingPunct="0">
              <a:spcBef>
                <a:spcPct val="0"/>
              </a:spcBef>
              <a:spcAft>
                <a:spcPct val="0"/>
              </a:spcAft>
              <a:buClrTx/>
              <a:buFont typeface="Wingdings" panose="05000000000000000000" pitchFamily="2" charset="2"/>
              <a:buChar char="§"/>
            </a:pPr>
            <a:r>
              <a:rPr lang="en-US" altLang="en-US" sz="1050" dirty="0">
                <a:solidFill>
                  <a:schemeClr val="tx1"/>
                </a:solidFill>
                <a:latin typeface="Trebuchet MS" panose="020B0603020202020204" pitchFamily="34" charset="0"/>
              </a:rPr>
              <a:t>North America reset (inventory discipline, merchandising cadence, leadership transition) creates a clear path to margin recovery and multiple re-rating</a:t>
            </a:r>
          </a:p>
          <a:p>
            <a:pPr marL="285750" lvl="0" indent="-285750" eaLnBrk="0" fontAlgn="base" hangingPunct="0">
              <a:spcBef>
                <a:spcPct val="0"/>
              </a:spcBef>
              <a:spcAft>
                <a:spcPct val="0"/>
              </a:spcAft>
              <a:buClrTx/>
              <a:buFont typeface="Wingdings" panose="05000000000000000000" pitchFamily="2" charset="2"/>
              <a:buChar char="§"/>
            </a:pPr>
            <a:r>
              <a:rPr lang="en-US" altLang="en-US" sz="1050" dirty="0">
                <a:solidFill>
                  <a:schemeClr val="tx1"/>
                </a:solidFill>
                <a:latin typeface="Trebuchet MS" panose="020B0603020202020204" pitchFamily="34" charset="0"/>
              </a:rPr>
              <a:t>International expansion, led by China, follows a proven demand-first playbook that delivers faster sales per store and earlier margin normalization than street assumptions</a:t>
            </a:r>
          </a:p>
          <a:p>
            <a:pPr marL="285750" lvl="0" indent="-285750" eaLnBrk="0" fontAlgn="base" hangingPunct="0">
              <a:spcBef>
                <a:spcPct val="0"/>
              </a:spcBef>
              <a:spcAft>
                <a:spcPct val="0"/>
              </a:spcAft>
              <a:buClrTx/>
              <a:buFont typeface="Wingdings" panose="05000000000000000000" pitchFamily="2" charset="2"/>
              <a:buChar char="§"/>
            </a:pPr>
            <a:r>
              <a:rPr lang="en-US" altLang="en-US" sz="1050" dirty="0">
                <a:solidFill>
                  <a:schemeClr val="tx1"/>
                </a:solidFill>
                <a:latin typeface="Trebuchet MS" panose="020B0603020202020204" pitchFamily="34" charset="0"/>
              </a:rPr>
              <a:t>Men’s category growth represents a structurally underpenetrated, higher-frequency demand driver with revenue growth consistently outpacing women’s and the broader apparel market</a:t>
            </a:r>
          </a:p>
          <a:p>
            <a:pPr marL="342900" indent="-342900">
              <a:buFont typeface="Wingdings" panose="05000000000000000000" pitchFamily="2" charset="2"/>
              <a:buChar char="§"/>
            </a:pPr>
            <a:endParaRPr lang="en-US" altLang="en-US" sz="1050" dirty="0">
              <a:solidFill>
                <a:schemeClr val="tx1"/>
              </a:solidFill>
              <a:latin typeface="Trebuchet MS" panose="020B0603020202020204" pitchFamily="34" charset="0"/>
            </a:endParaRPr>
          </a:p>
        </p:txBody>
      </p:sp>
      <p:sp>
        <p:nvSpPr>
          <p:cNvPr id="46" name="Rectangle 8">
            <a:extLst>
              <a:ext uri="{FF2B5EF4-FFF2-40B4-BE49-F238E27FC236}">
                <a16:creationId xmlns:a16="http://schemas.microsoft.com/office/drawing/2014/main" id="{0FA223C6-A5FB-D6C2-3808-5892DEC71C65}"/>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9015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alpha val="90000"/>
          </a:schemeClr>
        </a:solidFill>
        <a:effectLst/>
      </p:bgPr>
    </p:bg>
    <p:spTree>
      <p:nvGrpSpPr>
        <p:cNvPr id="1" name="">
          <a:extLst>
            <a:ext uri="{FF2B5EF4-FFF2-40B4-BE49-F238E27FC236}">
              <a16:creationId xmlns:a16="http://schemas.microsoft.com/office/drawing/2014/main" id="{68F457AA-7C1B-E72F-103D-5DD44DB049C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923058-868D-F044-47A8-7CC4638D8D32}"/>
              </a:ext>
            </a:extLst>
          </p:cNvPr>
          <p:cNvSpPr>
            <a:spLocks noGrp="1"/>
          </p:cNvSpPr>
          <p:nvPr>
            <p:ph type="sldNum" idx="12"/>
          </p:nvPr>
        </p:nvSpPr>
        <p:spPr/>
        <p:txBody>
          <a:bodyPr/>
          <a:lstStyle/>
          <a:p>
            <a:fld id="{0D61B5D7-6FEB-49B8-9528-EE5550EB872C}" type="slidenum">
              <a:rPr lang="en-CA" smtClean="0"/>
              <a:pPr/>
              <a:t>4</a:t>
            </a:fld>
            <a:endParaRPr lang="en-CA" sz="800">
              <a:solidFill>
                <a:schemeClr val="tx1"/>
              </a:solidFill>
            </a:endParaRPr>
          </a:p>
        </p:txBody>
      </p:sp>
      <p:pic>
        <p:nvPicPr>
          <p:cNvPr id="7" name="Picture 6" descr="A group of men running on a sidewalk&#10;&#10;AI-generated content may be incorrect.">
            <a:extLst>
              <a:ext uri="{FF2B5EF4-FFF2-40B4-BE49-F238E27FC236}">
                <a16:creationId xmlns:a16="http://schemas.microsoft.com/office/drawing/2014/main" id="{9EE270CA-0F45-0265-F255-F5E5EF346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04335"/>
            <a:ext cx="10896600" cy="7266670"/>
          </a:xfrm>
          <a:prstGeom prst="rect">
            <a:avLst/>
          </a:prstGeom>
        </p:spPr>
      </p:pic>
      <p:sp>
        <p:nvSpPr>
          <p:cNvPr id="2" name="Rectangle 1">
            <a:extLst>
              <a:ext uri="{FF2B5EF4-FFF2-40B4-BE49-F238E27FC236}">
                <a16:creationId xmlns:a16="http://schemas.microsoft.com/office/drawing/2014/main" id="{6E6C99DC-EE59-AB3A-B807-13600604F38A}"/>
              </a:ext>
            </a:extLst>
          </p:cNvPr>
          <p:cNvSpPr/>
          <p:nvPr/>
        </p:nvSpPr>
        <p:spPr>
          <a:xfrm>
            <a:off x="-1990726" y="-476250"/>
            <a:ext cx="12792075" cy="7758537"/>
          </a:xfrm>
          <a:prstGeom prst="rect">
            <a:avLst/>
          </a:prstGeom>
          <a:solidFill>
            <a:schemeClr val="bg1">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a:extLst>
              <a:ext uri="{FF2B5EF4-FFF2-40B4-BE49-F238E27FC236}">
                <a16:creationId xmlns:a16="http://schemas.microsoft.com/office/drawing/2014/main" id="{AF5FB253-B13B-9EE1-82DD-E6138215B3C6}"/>
              </a:ext>
            </a:extLst>
          </p:cNvPr>
          <p:cNvSpPr>
            <a:spLocks noGrp="1"/>
          </p:cNvSpPr>
          <p:nvPr>
            <p:ph type="ctrTitle" sz="quarter"/>
          </p:nvPr>
        </p:nvSpPr>
        <p:spPr>
          <a:xfrm>
            <a:off x="254000" y="3292476"/>
            <a:ext cx="8534400" cy="496887"/>
          </a:xfrm>
        </p:spPr>
        <p:txBody>
          <a:bodyPr/>
          <a:lstStyle/>
          <a:p>
            <a:pPr algn="ctr"/>
            <a:r>
              <a:rPr lang="en-US" sz="4400" b="1" spc="300" dirty="0">
                <a:solidFill>
                  <a:schemeClr val="bg1"/>
                </a:solidFill>
                <a:latin typeface="Trebuchet MS" panose="020B0603020202020204" pitchFamily="34" charset="0"/>
              </a:rPr>
              <a:t>EXECUTIVE OVERVIEW</a:t>
            </a:r>
          </a:p>
        </p:txBody>
      </p:sp>
      <p:pic>
        <p:nvPicPr>
          <p:cNvPr id="13" name="Picture 12" descr="A black and white logo&#10;&#10;AI-generated content may be incorrect.">
            <a:extLst>
              <a:ext uri="{FF2B5EF4-FFF2-40B4-BE49-F238E27FC236}">
                <a16:creationId xmlns:a16="http://schemas.microsoft.com/office/drawing/2014/main" id="{A520BBFE-4E2C-E3A5-745D-A4070D3AD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188" y="1626236"/>
            <a:ext cx="1661624" cy="1666240"/>
          </a:xfrm>
          <a:prstGeom prst="rect">
            <a:avLst/>
          </a:prstGeom>
        </p:spPr>
      </p:pic>
    </p:spTree>
    <p:extLst>
      <p:ext uri="{BB962C8B-B14F-4D97-AF65-F5344CB8AC3E}">
        <p14:creationId xmlns:p14="http://schemas.microsoft.com/office/powerpoint/2010/main" val="80723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ADA0F-0D92-11FE-2E42-6A6085E2A7AC}"/>
            </a:ext>
          </a:extLst>
        </p:cNvPr>
        <p:cNvGrpSpPr/>
        <p:nvPr/>
      </p:nvGrpSpPr>
      <p:grpSpPr>
        <a:xfrm>
          <a:off x="0" y="0"/>
          <a:ext cx="0" cy="0"/>
          <a:chOff x="0" y="0"/>
          <a:chExt cx="0" cy="0"/>
        </a:xfrm>
      </p:grpSpPr>
      <p:pic>
        <p:nvPicPr>
          <p:cNvPr id="4" name="Picture 3" descr="A group of people running&#10;&#10;AI-generated content may be incorrect.">
            <a:extLst>
              <a:ext uri="{FF2B5EF4-FFF2-40B4-BE49-F238E27FC236}">
                <a16:creationId xmlns:a16="http://schemas.microsoft.com/office/drawing/2014/main" id="{ACDE0BE7-483E-9C51-6E46-4E0AC8A85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20" y="0"/>
            <a:ext cx="10287000" cy="6858000"/>
          </a:xfrm>
          <a:prstGeom prst="rect">
            <a:avLst/>
          </a:prstGeom>
        </p:spPr>
      </p:pic>
      <p:sp>
        <p:nvSpPr>
          <p:cNvPr id="6" name="Slide Number Placeholder 5">
            <a:extLst>
              <a:ext uri="{FF2B5EF4-FFF2-40B4-BE49-F238E27FC236}">
                <a16:creationId xmlns:a16="http://schemas.microsoft.com/office/drawing/2014/main" id="{9974CF64-C7D8-11B4-5909-2F0A47EB6287}"/>
              </a:ext>
            </a:extLst>
          </p:cNvPr>
          <p:cNvSpPr>
            <a:spLocks noGrp="1"/>
          </p:cNvSpPr>
          <p:nvPr>
            <p:ph type="sldNum" idx="12"/>
          </p:nvPr>
        </p:nvSpPr>
        <p:spPr/>
        <p:txBody>
          <a:bodyPr/>
          <a:lstStyle/>
          <a:p>
            <a:fld id="{0D61B5D7-6FEB-49B8-9528-EE5550EB872C}" type="slidenum">
              <a:rPr lang="en-CA" smtClean="0"/>
              <a:pPr/>
              <a:t>5</a:t>
            </a:fld>
            <a:endParaRPr lang="en-CA" sz="800">
              <a:solidFill>
                <a:schemeClr val="tx1"/>
              </a:solidFill>
            </a:endParaRPr>
          </a:p>
        </p:txBody>
      </p:sp>
      <p:sp>
        <p:nvSpPr>
          <p:cNvPr id="2" name="Rectangle 1">
            <a:extLst>
              <a:ext uri="{FF2B5EF4-FFF2-40B4-BE49-F238E27FC236}">
                <a16:creationId xmlns:a16="http://schemas.microsoft.com/office/drawing/2014/main" id="{9831890E-BF66-D90D-B25B-3758CED182CF}"/>
              </a:ext>
            </a:extLst>
          </p:cNvPr>
          <p:cNvSpPr/>
          <p:nvPr/>
        </p:nvSpPr>
        <p:spPr>
          <a:xfrm>
            <a:off x="-1990726" y="-99588"/>
            <a:ext cx="12792075" cy="7381875"/>
          </a:xfrm>
          <a:prstGeom prst="rect">
            <a:avLst/>
          </a:prstGeom>
          <a:solidFill>
            <a:schemeClr val="bg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a:extLst>
              <a:ext uri="{FF2B5EF4-FFF2-40B4-BE49-F238E27FC236}">
                <a16:creationId xmlns:a16="http://schemas.microsoft.com/office/drawing/2014/main" id="{D69A3C5D-58ED-9024-73C2-F143EC768A91}"/>
              </a:ext>
            </a:extLst>
          </p:cNvPr>
          <p:cNvSpPr>
            <a:spLocks noGrp="1"/>
          </p:cNvSpPr>
          <p:nvPr>
            <p:ph type="ctrTitle" sz="quarter"/>
          </p:nvPr>
        </p:nvSpPr>
        <p:spPr>
          <a:xfrm>
            <a:off x="254000" y="3292476"/>
            <a:ext cx="8534400" cy="496887"/>
          </a:xfrm>
        </p:spPr>
        <p:txBody>
          <a:bodyPr/>
          <a:lstStyle/>
          <a:p>
            <a:pPr algn="ctr"/>
            <a:r>
              <a:rPr lang="en-US" sz="4400" b="1" spc="300" dirty="0">
                <a:solidFill>
                  <a:schemeClr val="bg1"/>
                </a:solidFill>
                <a:latin typeface="Trebuchet MS" panose="020B0603020202020204" pitchFamily="34" charset="0"/>
              </a:rPr>
              <a:t>COMPANY OVERVIEW</a:t>
            </a:r>
          </a:p>
        </p:txBody>
      </p:sp>
      <p:pic>
        <p:nvPicPr>
          <p:cNvPr id="13" name="Picture 12" descr="A black and white logo&#10;&#10;AI-generated content may be incorrect.">
            <a:extLst>
              <a:ext uri="{FF2B5EF4-FFF2-40B4-BE49-F238E27FC236}">
                <a16:creationId xmlns:a16="http://schemas.microsoft.com/office/drawing/2014/main" id="{FABEED8C-F56F-B2BA-9569-4BF047205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188" y="1626236"/>
            <a:ext cx="1661624" cy="1666240"/>
          </a:xfrm>
          <a:prstGeom prst="rect">
            <a:avLst/>
          </a:prstGeom>
        </p:spPr>
      </p:pic>
    </p:spTree>
    <p:extLst>
      <p:ext uri="{BB962C8B-B14F-4D97-AF65-F5344CB8AC3E}">
        <p14:creationId xmlns:p14="http://schemas.microsoft.com/office/powerpoint/2010/main" val="1569356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lowchart: Connector 70">
            <a:extLst>
              <a:ext uri="{FF2B5EF4-FFF2-40B4-BE49-F238E27FC236}">
                <a16:creationId xmlns:a16="http://schemas.microsoft.com/office/drawing/2014/main" id="{8DA0D198-925D-AEBF-6E58-4C2B26786311}"/>
              </a:ext>
            </a:extLst>
          </p:cNvPr>
          <p:cNvSpPr/>
          <p:nvPr/>
        </p:nvSpPr>
        <p:spPr>
          <a:xfrm>
            <a:off x="2559418" y="4612726"/>
            <a:ext cx="569007" cy="569007"/>
          </a:xfrm>
          <a:prstGeom prst="flowChartConnector">
            <a:avLst/>
          </a:prstGeom>
          <a:blipFill dpi="0" rotWithShape="1">
            <a:blip r:embed="rId2">
              <a:extLst>
                <a:ext uri="{28A0092B-C50C-407E-A947-70E740481C1C}">
                  <a14:useLocalDpi xmlns:a14="http://schemas.microsoft.com/office/drawing/2010/main" val="0"/>
                </a:ext>
              </a:extLst>
            </a:blip>
            <a:srcRect/>
            <a:stretch>
              <a:fillRect/>
            </a:stretch>
          </a:blipFill>
          <a:ln>
            <a:solidFill>
              <a:srgbClr val="D419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8B10594F-2C5D-B69F-9348-EF2C3EDDBFCE}"/>
              </a:ext>
            </a:extLst>
          </p:cNvPr>
          <p:cNvSpPr>
            <a:spLocks noGrp="1"/>
          </p:cNvSpPr>
          <p:nvPr>
            <p:ph type="title"/>
          </p:nvPr>
        </p:nvSpPr>
        <p:spPr/>
        <p:txBody>
          <a:bodyPr/>
          <a:lstStyle/>
          <a:p>
            <a:r>
              <a:rPr lang="en-US" sz="2400">
                <a:latin typeface="Trebuchet MS" panose="020B0603020202020204" pitchFamily="34" charset="0"/>
              </a:rPr>
              <a:t>Company Overview</a:t>
            </a:r>
            <a:endParaRPr lang="en-CA" sz="2400">
              <a:latin typeface="Trebuchet MS" panose="020B0603020202020204" pitchFamily="34" charset="0"/>
            </a:endParaRPr>
          </a:p>
        </p:txBody>
      </p:sp>
      <p:sp>
        <p:nvSpPr>
          <p:cNvPr id="3" name="Text Placeholder 2">
            <a:extLst>
              <a:ext uri="{FF2B5EF4-FFF2-40B4-BE49-F238E27FC236}">
                <a16:creationId xmlns:a16="http://schemas.microsoft.com/office/drawing/2014/main" id="{2D295BFE-DD3C-259E-7E5F-A99A65A302FB}"/>
              </a:ext>
            </a:extLst>
          </p:cNvPr>
          <p:cNvSpPr>
            <a:spLocks noGrp="1"/>
          </p:cNvSpPr>
          <p:nvPr>
            <p:ph type="body" idx="7"/>
          </p:nvPr>
        </p:nvSpPr>
        <p:spPr/>
        <p:txBody>
          <a:bodyPr/>
          <a:lstStyle/>
          <a:p>
            <a:r>
              <a:rPr lang="en-US" sz="1400" i="1">
                <a:latin typeface="Trebuchet MS" panose="020B0603020202020204" pitchFamily="34" charset="0"/>
              </a:rPr>
              <a:t>Lululemon Athletica is a premium apparel company focusing on selling a lifestyle</a:t>
            </a:r>
            <a:endParaRPr lang="en-CA" sz="1400" i="1">
              <a:latin typeface="Trebuchet MS" panose="020B0603020202020204" pitchFamily="34" charset="0"/>
            </a:endParaRPr>
          </a:p>
        </p:txBody>
      </p:sp>
      <p:sp>
        <p:nvSpPr>
          <p:cNvPr id="6" name="Text Placeholder 5">
            <a:extLst>
              <a:ext uri="{FF2B5EF4-FFF2-40B4-BE49-F238E27FC236}">
                <a16:creationId xmlns:a16="http://schemas.microsoft.com/office/drawing/2014/main" id="{42FFEDAA-E72B-2BCC-521B-C4ADBF32C9B1}"/>
              </a:ext>
            </a:extLst>
          </p:cNvPr>
          <p:cNvSpPr>
            <a:spLocks noGrp="1"/>
          </p:cNvSpPr>
          <p:nvPr>
            <p:ph type="body" sz="quarter" idx="24"/>
          </p:nvPr>
        </p:nvSpPr>
        <p:spPr/>
        <p:txBody>
          <a:bodyPr lIns="91440" tIns="45720" rIns="91440" bIns="45720" anchor="t"/>
          <a:lstStyle/>
          <a:p>
            <a:r>
              <a:rPr lang="en-CA">
                <a:latin typeface="Trebuchet MS" panose="020B0603020202020204" pitchFamily="34" charset="0"/>
              </a:rPr>
              <a:t>Fantastic Four | SCMC 2025 - Round 1</a:t>
            </a:r>
            <a:endParaRPr lang="en-US">
              <a:latin typeface="Trebuchet MS" panose="020B0603020202020204" pitchFamily="34" charset="0"/>
            </a:endParaRPr>
          </a:p>
        </p:txBody>
      </p:sp>
      <p:sp>
        <p:nvSpPr>
          <p:cNvPr id="7" name="Slide Number Placeholder 6">
            <a:extLst>
              <a:ext uri="{FF2B5EF4-FFF2-40B4-BE49-F238E27FC236}">
                <a16:creationId xmlns:a16="http://schemas.microsoft.com/office/drawing/2014/main" id="{AE44043B-36B2-C712-310F-901857049469}"/>
              </a:ext>
            </a:extLst>
          </p:cNvPr>
          <p:cNvSpPr>
            <a:spLocks noGrp="1"/>
          </p:cNvSpPr>
          <p:nvPr>
            <p:ph type="sldNum" idx="12"/>
          </p:nvPr>
        </p:nvSpPr>
        <p:spPr/>
        <p:txBody>
          <a:bodyPr/>
          <a:lstStyle/>
          <a:p>
            <a:fld id="{0D61B5D7-6FEB-49B8-9528-EE5550EB872C}" type="slidenum">
              <a:rPr lang="en-CA" smtClean="0">
                <a:latin typeface="Trebuchet MS" panose="020B0603020202020204" pitchFamily="34" charset="0"/>
              </a:rPr>
              <a:pPr/>
              <a:t>6</a:t>
            </a:fld>
            <a:endParaRPr lang="en-CA" sz="800">
              <a:solidFill>
                <a:schemeClr val="tx1"/>
              </a:solidFill>
              <a:latin typeface="Trebuchet MS" panose="020B0603020202020204" pitchFamily="34" charset="0"/>
            </a:endParaRPr>
          </a:p>
        </p:txBody>
      </p:sp>
      <p:sp>
        <p:nvSpPr>
          <p:cNvPr id="8" name="Text Placeholder 7">
            <a:extLst>
              <a:ext uri="{FF2B5EF4-FFF2-40B4-BE49-F238E27FC236}">
                <a16:creationId xmlns:a16="http://schemas.microsoft.com/office/drawing/2014/main" id="{A746A2B8-2BFA-9C1E-8F17-5C45597E97F5}"/>
              </a:ext>
            </a:extLst>
          </p:cNvPr>
          <p:cNvSpPr>
            <a:spLocks noGrp="1"/>
          </p:cNvSpPr>
          <p:nvPr>
            <p:ph type="body" idx="4"/>
          </p:nvPr>
        </p:nvSpPr>
        <p:spPr>
          <a:xfrm>
            <a:off x="262799" y="915897"/>
            <a:ext cx="4210050" cy="217221"/>
          </a:xfrm>
        </p:spPr>
        <p:txBody>
          <a:bodyPr/>
          <a:lstStyle/>
          <a:p>
            <a:r>
              <a:rPr lang="en-US" sz="1400">
                <a:latin typeface="Trebuchet MS" panose="020B0603020202020204" pitchFamily="34" charset="0"/>
              </a:rPr>
              <a:t>Business Description</a:t>
            </a:r>
            <a:endParaRPr lang="en-CA" sz="1400">
              <a:latin typeface="Trebuchet MS" panose="020B0603020202020204" pitchFamily="34" charset="0"/>
            </a:endParaRPr>
          </a:p>
        </p:txBody>
      </p:sp>
      <p:sp>
        <p:nvSpPr>
          <p:cNvPr id="12" name="Text Placeholder 11">
            <a:extLst>
              <a:ext uri="{FF2B5EF4-FFF2-40B4-BE49-F238E27FC236}">
                <a16:creationId xmlns:a16="http://schemas.microsoft.com/office/drawing/2014/main" id="{B3A13EA6-A4D9-44D2-0E5F-94E36A9628E0}"/>
              </a:ext>
            </a:extLst>
          </p:cNvPr>
          <p:cNvSpPr>
            <a:spLocks noGrp="1"/>
          </p:cNvSpPr>
          <p:nvPr>
            <p:ph type="body" idx="21"/>
          </p:nvPr>
        </p:nvSpPr>
        <p:spPr>
          <a:xfrm>
            <a:off x="247528" y="1254774"/>
            <a:ext cx="8605744" cy="1017407"/>
          </a:xfrm>
        </p:spPr>
        <p:txBody>
          <a:bodyPr/>
          <a:lstStyle/>
          <a:p>
            <a:r>
              <a:rPr lang="en-US">
                <a:latin typeface="Trebuchet MS" panose="020B0603020202020204" pitchFamily="34" charset="0"/>
              </a:rPr>
              <a:t>Lululemon designs and sells performance apparel and accessories, leveraging brand loyalty to sustain premium pricing practices and repeat purchases.</a:t>
            </a:r>
          </a:p>
          <a:p>
            <a:r>
              <a:rPr lang="en-US">
                <a:latin typeface="Trebuchet MS" panose="020B0603020202020204" pitchFamily="34" charset="0"/>
              </a:rPr>
              <a:t>Operates a Direct-to-Consumer (DTC) retail strategy globally, using physical locations as community hubs to drive engagement with exclusive events.</a:t>
            </a:r>
          </a:p>
          <a:p>
            <a:r>
              <a:rPr lang="en-US">
                <a:latin typeface="Trebuchet MS" panose="020B0603020202020204" pitchFamily="34" charset="0"/>
              </a:rPr>
              <a:t>Maintains disciplined inventory and limited discounting, leading to industry-leading gross margins and strong free cash flow generation compared to peers.</a:t>
            </a:r>
          </a:p>
          <a:p>
            <a:r>
              <a:rPr lang="en-US">
                <a:latin typeface="Trebuchet MS" panose="020B0603020202020204" pitchFamily="34" charset="0"/>
              </a:rPr>
              <a:t>International and category expansion (menswear, accessories, hiking and footwear) are core drivers, funded by revenue and complemented by share buybacks.</a:t>
            </a:r>
          </a:p>
          <a:p>
            <a:endParaRPr lang="en-CA">
              <a:latin typeface="Trebuchet MS" panose="020B0603020202020204" pitchFamily="34" charset="0"/>
            </a:endParaRPr>
          </a:p>
        </p:txBody>
      </p:sp>
      <p:pic>
        <p:nvPicPr>
          <p:cNvPr id="13" name="Picture Placeholder 15" descr="A white letter in a red circle&#10;&#10;AI-generated content may be incorrect.">
            <a:extLst>
              <a:ext uri="{FF2B5EF4-FFF2-40B4-BE49-F238E27FC236}">
                <a16:creationId xmlns:a16="http://schemas.microsoft.com/office/drawing/2014/main" id="{82EB6E89-7006-76DD-D495-82946E577BD3}"/>
              </a:ext>
            </a:extLst>
          </p:cNvPr>
          <p:cNvPicPr>
            <a:picLocks noChangeAspect="1"/>
          </p:cNvPicPr>
          <p:nvPr/>
        </p:nvPicPr>
        <p:blipFill>
          <a:blip r:embed="rId3">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cxnSp>
        <p:nvCxnSpPr>
          <p:cNvPr id="15" name="Straight Connector 14">
            <a:extLst>
              <a:ext uri="{FF2B5EF4-FFF2-40B4-BE49-F238E27FC236}">
                <a16:creationId xmlns:a16="http://schemas.microsoft.com/office/drawing/2014/main" id="{5512282D-AA20-1304-0756-287558DA78ED}"/>
              </a:ext>
            </a:extLst>
          </p:cNvPr>
          <p:cNvCxnSpPr/>
          <p:nvPr/>
        </p:nvCxnSpPr>
        <p:spPr>
          <a:xfrm>
            <a:off x="262799" y="1204424"/>
            <a:ext cx="8605745" cy="0"/>
          </a:xfrm>
          <a:prstGeom prst="line">
            <a:avLst/>
          </a:prstGeom>
          <a:ln w="19050"/>
        </p:spPr>
        <p:style>
          <a:lnRef idx="1">
            <a:schemeClr val="dk1"/>
          </a:lnRef>
          <a:fillRef idx="0">
            <a:schemeClr val="dk1"/>
          </a:fillRef>
          <a:effectRef idx="0">
            <a:schemeClr val="dk1"/>
          </a:effectRef>
          <a:fontRef idx="minor">
            <a:schemeClr val="tx1"/>
          </a:fontRef>
        </p:style>
      </p:cxnSp>
      <p:sp>
        <p:nvSpPr>
          <p:cNvPr id="16" name="Text Placeholder 7">
            <a:extLst>
              <a:ext uri="{FF2B5EF4-FFF2-40B4-BE49-F238E27FC236}">
                <a16:creationId xmlns:a16="http://schemas.microsoft.com/office/drawing/2014/main" id="{5D8C9834-2FAE-71D8-8A02-D6E8F0961B62}"/>
              </a:ext>
            </a:extLst>
          </p:cNvPr>
          <p:cNvSpPr txBox="1">
            <a:spLocks/>
          </p:cNvSpPr>
          <p:nvPr/>
        </p:nvSpPr>
        <p:spPr>
          <a:xfrm>
            <a:off x="277407" y="2124875"/>
            <a:ext cx="4210050" cy="217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eaLnBrk="1" hangingPunct="1">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US" sz="1400">
                <a:latin typeface="Trebuchet MS" panose="020B0603020202020204" pitchFamily="34" charset="0"/>
              </a:rPr>
              <a:t>Key Financials</a:t>
            </a:r>
            <a:endParaRPr lang="en-CA" sz="1400">
              <a:latin typeface="Trebuchet MS" panose="020B0603020202020204" pitchFamily="34" charset="0"/>
            </a:endParaRPr>
          </a:p>
        </p:txBody>
      </p:sp>
      <p:sp>
        <p:nvSpPr>
          <p:cNvPr id="19" name="Text Placeholder 7">
            <a:extLst>
              <a:ext uri="{FF2B5EF4-FFF2-40B4-BE49-F238E27FC236}">
                <a16:creationId xmlns:a16="http://schemas.microsoft.com/office/drawing/2014/main" id="{3BC07AE1-DCCA-9257-CF8C-62BC82DD0367}"/>
              </a:ext>
            </a:extLst>
          </p:cNvPr>
          <p:cNvSpPr txBox="1">
            <a:spLocks/>
          </p:cNvSpPr>
          <p:nvPr/>
        </p:nvSpPr>
        <p:spPr>
          <a:xfrm>
            <a:off x="4665901" y="2124378"/>
            <a:ext cx="4210050" cy="217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eaLnBrk="1" hangingPunct="1">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US" sz="1400">
                <a:latin typeface="Trebuchet MS" panose="020B0603020202020204" pitchFamily="34" charset="0"/>
              </a:rPr>
              <a:t>Geographic Breakdown</a:t>
            </a:r>
            <a:endParaRPr lang="en-CA" sz="1400">
              <a:latin typeface="Trebuchet MS" panose="020B0603020202020204" pitchFamily="34" charset="0"/>
            </a:endParaRPr>
          </a:p>
        </p:txBody>
      </p:sp>
      <p:cxnSp>
        <p:nvCxnSpPr>
          <p:cNvPr id="20" name="Straight Connector 19">
            <a:extLst>
              <a:ext uri="{FF2B5EF4-FFF2-40B4-BE49-F238E27FC236}">
                <a16:creationId xmlns:a16="http://schemas.microsoft.com/office/drawing/2014/main" id="{BCDBF3B6-80C8-08C7-3D04-734AB760A87E}"/>
              </a:ext>
            </a:extLst>
          </p:cNvPr>
          <p:cNvCxnSpPr>
            <a:cxnSpLocks/>
          </p:cNvCxnSpPr>
          <p:nvPr/>
        </p:nvCxnSpPr>
        <p:spPr>
          <a:xfrm>
            <a:off x="4665901" y="2412905"/>
            <a:ext cx="416139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DA74187-24C6-BE34-71A6-E75FC5204F3D}"/>
              </a:ext>
            </a:extLst>
          </p:cNvPr>
          <p:cNvCxnSpPr>
            <a:cxnSpLocks/>
          </p:cNvCxnSpPr>
          <p:nvPr/>
        </p:nvCxnSpPr>
        <p:spPr>
          <a:xfrm>
            <a:off x="313407" y="2413402"/>
            <a:ext cx="4161394"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942514B3-D11E-E8C8-3183-72FCEC60519C}"/>
              </a:ext>
            </a:extLst>
          </p:cNvPr>
          <p:cNvSpPr txBox="1">
            <a:spLocks/>
          </p:cNvSpPr>
          <p:nvPr/>
        </p:nvSpPr>
        <p:spPr>
          <a:xfrm>
            <a:off x="270000" y="6443935"/>
            <a:ext cx="2029459" cy="2164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a:latin typeface="Trebuchet MS" panose="020B0603020202020204" pitchFamily="34" charset="0"/>
              </a:rPr>
              <a:t>Sources: Lululemon, Yahoo, Reuters</a:t>
            </a:r>
          </a:p>
        </p:txBody>
      </p:sp>
      <p:graphicFrame>
        <p:nvGraphicFramePr>
          <p:cNvPr id="24" name="Table 23">
            <a:extLst>
              <a:ext uri="{FF2B5EF4-FFF2-40B4-BE49-F238E27FC236}">
                <a16:creationId xmlns:a16="http://schemas.microsoft.com/office/drawing/2014/main" id="{43E40A64-D8CB-9CD0-B0A0-EFD1D6187C23}"/>
              </a:ext>
            </a:extLst>
          </p:cNvPr>
          <p:cNvGraphicFramePr>
            <a:graphicFrameLocks noGrp="1"/>
          </p:cNvGraphicFramePr>
          <p:nvPr>
            <p:extLst>
              <p:ext uri="{D42A27DB-BD31-4B8C-83A1-F6EECF244321}">
                <p14:modId xmlns:p14="http://schemas.microsoft.com/office/powerpoint/2010/main" val="3724155808"/>
              </p:ext>
            </p:extLst>
          </p:nvPr>
        </p:nvGraphicFramePr>
        <p:xfrm>
          <a:off x="320607" y="2574180"/>
          <a:ext cx="4154194" cy="1502708"/>
        </p:xfrm>
        <a:graphic>
          <a:graphicData uri="http://schemas.openxmlformats.org/drawingml/2006/table">
            <a:tbl>
              <a:tblPr firstRow="1" bandRow="1">
                <a:tableStyleId>{68D230F3-CF80-4859-8CE7-A43EE81993B5}</a:tableStyleId>
              </a:tblPr>
              <a:tblGrid>
                <a:gridCol w="2375124">
                  <a:extLst>
                    <a:ext uri="{9D8B030D-6E8A-4147-A177-3AD203B41FA5}">
                      <a16:colId xmlns:a16="http://schemas.microsoft.com/office/drawing/2014/main" val="4293194540"/>
                    </a:ext>
                  </a:extLst>
                </a:gridCol>
                <a:gridCol w="1779070">
                  <a:extLst>
                    <a:ext uri="{9D8B030D-6E8A-4147-A177-3AD203B41FA5}">
                      <a16:colId xmlns:a16="http://schemas.microsoft.com/office/drawing/2014/main" val="2667056643"/>
                    </a:ext>
                  </a:extLst>
                </a:gridCol>
              </a:tblGrid>
              <a:tr h="368852">
                <a:tc>
                  <a:txBody>
                    <a:bodyPr/>
                    <a:lstStyle/>
                    <a:p>
                      <a:r>
                        <a:rPr lang="en-US" sz="1100" b="1">
                          <a:latin typeface="Trebuchet MS" panose="020B0603020202020204" pitchFamily="34" charset="0"/>
                        </a:rPr>
                        <a:t>Ticker</a:t>
                      </a:r>
                      <a:endParaRPr lang="en-CA" sz="1100" b="1">
                        <a:latin typeface="Trebuchet MS" panose="020B0603020202020204" pitchFamily="34" charset="0"/>
                      </a:endParaRPr>
                    </a:p>
                  </a:txBody>
                  <a:tcPr anchor="ctr"/>
                </a:tc>
                <a:tc>
                  <a:txBody>
                    <a:bodyPr/>
                    <a:lstStyle/>
                    <a:p>
                      <a:pPr algn="r"/>
                      <a:r>
                        <a:rPr lang="en-US" sz="1100" b="1">
                          <a:latin typeface="Trebuchet MS" panose="020B0603020202020204" pitchFamily="34" charset="0"/>
                        </a:rPr>
                        <a:t>NASDAQ: LULU</a:t>
                      </a:r>
                      <a:endParaRPr lang="en-CA" sz="1100" b="1">
                        <a:latin typeface="Trebuchet MS" panose="020B0603020202020204" pitchFamily="34" charset="0"/>
                      </a:endParaRPr>
                    </a:p>
                  </a:txBody>
                  <a:tcPr anchor="ctr"/>
                </a:tc>
                <a:extLst>
                  <a:ext uri="{0D108BD9-81ED-4DB2-BD59-A6C34878D82A}">
                    <a16:rowId xmlns:a16="http://schemas.microsoft.com/office/drawing/2014/main" val="1221922828"/>
                  </a:ext>
                </a:extLst>
              </a:tr>
              <a:tr h="277414">
                <a:tc>
                  <a:txBody>
                    <a:bodyPr/>
                    <a:lstStyle/>
                    <a:p>
                      <a:r>
                        <a:rPr lang="en-US" sz="1050" b="1">
                          <a:latin typeface="Trebuchet MS" panose="020B0603020202020204" pitchFamily="34" charset="0"/>
                        </a:rPr>
                        <a:t>Share Price</a:t>
                      </a:r>
                      <a:endParaRPr lang="en-CA" sz="1050" b="1">
                        <a:latin typeface="Trebuchet MS" panose="020B0603020202020204" pitchFamily="34" charset="0"/>
                      </a:endParaRPr>
                    </a:p>
                  </a:txBody>
                  <a:tcPr/>
                </a:tc>
                <a:tc>
                  <a:txBody>
                    <a:bodyPr/>
                    <a:lstStyle/>
                    <a:p>
                      <a:pPr algn="r"/>
                      <a:r>
                        <a:rPr lang="en-US" sz="1100" b="0">
                          <a:latin typeface="Calibri" panose="020F0502020204030204" pitchFamily="34" charset="0"/>
                          <a:ea typeface="Calibri" panose="020F0502020204030204" pitchFamily="34" charset="0"/>
                          <a:cs typeface="Calibri" panose="020F0502020204030204" pitchFamily="34" charset="0"/>
                        </a:rPr>
                        <a:t>$212.54</a:t>
                      </a:r>
                      <a:endParaRPr lang="en-CA" sz="1100" b="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16099616"/>
                  </a:ext>
                </a:extLst>
              </a:tr>
              <a:tr h="280428">
                <a:tc>
                  <a:txBody>
                    <a:bodyPr/>
                    <a:lstStyle/>
                    <a:p>
                      <a:r>
                        <a:rPr lang="en-US" sz="1050" b="1">
                          <a:latin typeface="Trebuchet MS" panose="020B0603020202020204" pitchFamily="34" charset="0"/>
                        </a:rPr>
                        <a:t>52 Week Low-High</a:t>
                      </a:r>
                      <a:endParaRPr lang="en-CA" sz="1050" b="1">
                        <a:latin typeface="Trebuchet MS" panose="020B0603020202020204" pitchFamily="34" charset="0"/>
                      </a:endParaRPr>
                    </a:p>
                  </a:txBody>
                  <a:tcPr/>
                </a:tc>
                <a:tc>
                  <a:txBody>
                    <a:bodyPr/>
                    <a:lstStyle/>
                    <a:p>
                      <a:pPr algn="r"/>
                      <a:r>
                        <a:rPr lang="en-US" sz="1050" b="0">
                          <a:latin typeface="Calibri" panose="020F0502020204030204" pitchFamily="34" charset="0"/>
                          <a:ea typeface="Calibri" panose="020F0502020204030204" pitchFamily="34" charset="0"/>
                          <a:cs typeface="Calibri" panose="020F0502020204030204" pitchFamily="34" charset="0"/>
                        </a:rPr>
                        <a:t>$159.25 - $423.32</a:t>
                      </a:r>
                      <a:endParaRPr lang="en-CA" sz="1050">
                        <a:latin typeface="Trebuchet MS" panose="020B0603020202020204" pitchFamily="34" charset="0"/>
                      </a:endParaRPr>
                    </a:p>
                  </a:txBody>
                  <a:tcPr/>
                </a:tc>
                <a:extLst>
                  <a:ext uri="{0D108BD9-81ED-4DB2-BD59-A6C34878D82A}">
                    <a16:rowId xmlns:a16="http://schemas.microsoft.com/office/drawing/2014/main" val="3418078072"/>
                  </a:ext>
                </a:extLst>
              </a:tr>
              <a:tr h="288007">
                <a:tc>
                  <a:txBody>
                    <a:bodyPr/>
                    <a:lstStyle/>
                    <a:p>
                      <a:r>
                        <a:rPr lang="en-US" sz="1050" b="1">
                          <a:latin typeface="Trebuchet MS" panose="020B0603020202020204" pitchFamily="34" charset="0"/>
                        </a:rPr>
                        <a:t>Adj. EBITDA Margin</a:t>
                      </a:r>
                      <a:endParaRPr lang="en-CA" sz="1050" b="1">
                        <a:latin typeface="Trebuchet MS" panose="020B0603020202020204" pitchFamily="34" charset="0"/>
                      </a:endParaRPr>
                    </a:p>
                  </a:txBody>
                  <a:tcPr/>
                </a:tc>
                <a:tc>
                  <a:txBody>
                    <a:bodyPr/>
                    <a:lstStyle/>
                    <a:p>
                      <a:pPr algn="r"/>
                      <a:r>
                        <a:rPr lang="en-US" sz="1050">
                          <a:latin typeface="Calibri" panose="020F0502020204030204" pitchFamily="34" charset="0"/>
                          <a:ea typeface="Calibri" panose="020F0502020204030204" pitchFamily="34" charset="0"/>
                          <a:cs typeface="Calibri" panose="020F0502020204030204" pitchFamily="34" charset="0"/>
                        </a:rPr>
                        <a:t>22%</a:t>
                      </a:r>
                      <a:endParaRPr lang="en-CA" sz="105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23064415"/>
                  </a:ext>
                </a:extLst>
              </a:tr>
              <a:tr h="28800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a:latin typeface="Trebuchet MS" panose="020B0603020202020204" pitchFamily="34" charset="0"/>
                        </a:rPr>
                        <a:t>TTM P/E</a:t>
                      </a:r>
                      <a:endParaRPr lang="en-CA" sz="1100" b="1">
                        <a:latin typeface="Trebuchet MS" panose="020B0603020202020204" pitchFamily="34" charset="0"/>
                      </a:endParaRPr>
                    </a:p>
                  </a:txBody>
                  <a:tcPr/>
                </a:tc>
                <a:tc>
                  <a:txBody>
                    <a:bodyPr/>
                    <a:lstStyle/>
                    <a:p>
                      <a:pPr algn="r"/>
                      <a:r>
                        <a:rPr lang="en-US" sz="1050" dirty="0">
                          <a:latin typeface="Calibri" panose="020F0502020204030204" pitchFamily="34" charset="0"/>
                          <a:ea typeface="Calibri" panose="020F0502020204030204" pitchFamily="34" charset="0"/>
                          <a:cs typeface="Calibri" panose="020F0502020204030204" pitchFamily="34" charset="0"/>
                        </a:rPr>
                        <a:t>14.77x</a:t>
                      </a:r>
                      <a:endParaRPr lang="en-CA" sz="105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47032955"/>
                  </a:ext>
                </a:extLst>
              </a:tr>
            </a:tbl>
          </a:graphicData>
        </a:graphic>
      </p:graphicFrame>
      <p:grpSp>
        <p:nvGrpSpPr>
          <p:cNvPr id="52" name="Group 51">
            <a:extLst>
              <a:ext uri="{FF2B5EF4-FFF2-40B4-BE49-F238E27FC236}">
                <a16:creationId xmlns:a16="http://schemas.microsoft.com/office/drawing/2014/main" id="{2458F482-6933-1A73-DE58-1050B0820BC0}"/>
              </a:ext>
            </a:extLst>
          </p:cNvPr>
          <p:cNvGrpSpPr/>
          <p:nvPr/>
        </p:nvGrpSpPr>
        <p:grpSpPr>
          <a:xfrm>
            <a:off x="4472849" y="1848318"/>
            <a:ext cx="5018106" cy="2710403"/>
            <a:chOff x="4572000" y="2245846"/>
            <a:chExt cx="5018106" cy="2741352"/>
          </a:xfrm>
        </p:grpSpPr>
        <p:pic>
          <p:nvPicPr>
            <p:cNvPr id="28" name="Picture 27" descr="A map of the world&#10;&#10;AI-generated content may be incorrect.">
              <a:extLst>
                <a:ext uri="{FF2B5EF4-FFF2-40B4-BE49-F238E27FC236}">
                  <a16:creationId xmlns:a16="http://schemas.microsoft.com/office/drawing/2014/main" id="{70CA6F7A-9E10-70FA-E3F8-3EE9E0414053}"/>
                </a:ext>
              </a:extLst>
            </p:cNvPr>
            <p:cNvPicPr>
              <a:picLocks noChangeAspect="1"/>
            </p:cNvPicPr>
            <p:nvPr/>
          </p:nvPicPr>
          <p:blipFill>
            <a:blip r:embed="rId4">
              <a:extLst>
                <a:ext uri="{28A0092B-C50C-407E-A947-70E740481C1C}">
                  <a14:useLocalDpi xmlns:a14="http://schemas.microsoft.com/office/drawing/2010/main" val="0"/>
                </a:ext>
              </a:extLst>
            </a:blip>
            <a:srcRect l="5078" t="1562"/>
            <a:stretch>
              <a:fillRect/>
            </a:stretch>
          </p:blipFill>
          <p:spPr>
            <a:xfrm>
              <a:off x="4572000" y="2245846"/>
              <a:ext cx="5018106" cy="2741352"/>
            </a:xfrm>
            <a:prstGeom prst="rect">
              <a:avLst/>
            </a:prstGeom>
            <a:ln>
              <a:solidFill>
                <a:schemeClr val="bg1"/>
              </a:solidFill>
            </a:ln>
          </p:spPr>
        </p:pic>
        <p:sp>
          <p:nvSpPr>
            <p:cNvPr id="29" name="Rectangle 28">
              <a:extLst>
                <a:ext uri="{FF2B5EF4-FFF2-40B4-BE49-F238E27FC236}">
                  <a16:creationId xmlns:a16="http://schemas.microsoft.com/office/drawing/2014/main" id="{6951C96B-ECAA-F54C-46A0-B1D623572A03}"/>
                </a:ext>
              </a:extLst>
            </p:cNvPr>
            <p:cNvSpPr/>
            <p:nvPr/>
          </p:nvSpPr>
          <p:spPr>
            <a:xfrm>
              <a:off x="4762500" y="3789363"/>
              <a:ext cx="617220" cy="63784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nvGrpSpPr>
            <p:cNvPr id="50" name="Group 49">
              <a:extLst>
                <a:ext uri="{FF2B5EF4-FFF2-40B4-BE49-F238E27FC236}">
                  <a16:creationId xmlns:a16="http://schemas.microsoft.com/office/drawing/2014/main" id="{089F8A86-715F-A79B-2817-7F217D4C5AC5}"/>
                </a:ext>
              </a:extLst>
            </p:cNvPr>
            <p:cNvGrpSpPr/>
            <p:nvPr/>
          </p:nvGrpSpPr>
          <p:grpSpPr>
            <a:xfrm>
              <a:off x="4822577" y="3773033"/>
              <a:ext cx="1088430" cy="716524"/>
              <a:chOff x="4822577" y="3773033"/>
              <a:chExt cx="1088430" cy="716524"/>
            </a:xfrm>
          </p:grpSpPr>
          <p:sp>
            <p:nvSpPr>
              <p:cNvPr id="30" name="TextBox 29">
                <a:extLst>
                  <a:ext uri="{FF2B5EF4-FFF2-40B4-BE49-F238E27FC236}">
                    <a16:creationId xmlns:a16="http://schemas.microsoft.com/office/drawing/2014/main" id="{51F4D4E6-7637-27E5-F487-996883498D05}"/>
                  </a:ext>
                </a:extLst>
              </p:cNvPr>
              <p:cNvSpPr txBox="1"/>
              <p:nvPr/>
            </p:nvSpPr>
            <p:spPr>
              <a:xfrm>
                <a:off x="4942472" y="3773033"/>
                <a:ext cx="537327" cy="215444"/>
              </a:xfrm>
              <a:prstGeom prst="rect">
                <a:avLst/>
              </a:prstGeom>
              <a:noFill/>
            </p:spPr>
            <p:txBody>
              <a:bodyPr wrap="none" rtlCol="0">
                <a:spAutoFit/>
              </a:bodyPr>
              <a:lstStyle/>
              <a:p>
                <a:r>
                  <a:rPr lang="en-US" sz="800">
                    <a:latin typeface="Trebuchet MS" panose="020B0603020202020204" pitchFamily="34" charset="0"/>
                  </a:rPr>
                  <a:t>Existing</a:t>
                </a:r>
                <a:endParaRPr lang="en-CA" sz="800">
                  <a:latin typeface="Trebuchet MS" panose="020B0603020202020204" pitchFamily="34" charset="0"/>
                </a:endParaRPr>
              </a:p>
            </p:txBody>
          </p:sp>
          <p:sp>
            <p:nvSpPr>
              <p:cNvPr id="31" name="TextBox 30">
                <a:extLst>
                  <a:ext uri="{FF2B5EF4-FFF2-40B4-BE49-F238E27FC236}">
                    <a16:creationId xmlns:a16="http://schemas.microsoft.com/office/drawing/2014/main" id="{BF806D65-1829-3222-B9A1-F98CF8D1FB14}"/>
                  </a:ext>
                </a:extLst>
              </p:cNvPr>
              <p:cNvSpPr txBox="1"/>
              <p:nvPr/>
            </p:nvSpPr>
            <p:spPr>
              <a:xfrm>
                <a:off x="4942472" y="4023573"/>
                <a:ext cx="636713" cy="215444"/>
              </a:xfrm>
              <a:prstGeom prst="rect">
                <a:avLst/>
              </a:prstGeom>
              <a:noFill/>
            </p:spPr>
            <p:txBody>
              <a:bodyPr wrap="none" rtlCol="0">
                <a:spAutoFit/>
              </a:bodyPr>
              <a:lstStyle/>
              <a:p>
                <a:r>
                  <a:rPr lang="en-US" sz="800">
                    <a:latin typeface="Trebuchet MS" panose="020B0603020202020204" pitchFamily="34" charset="0"/>
                  </a:rPr>
                  <a:t>Upcoming</a:t>
                </a:r>
                <a:endParaRPr lang="en-CA" sz="800">
                  <a:latin typeface="Trebuchet MS" panose="020B0603020202020204" pitchFamily="34" charset="0"/>
                </a:endParaRPr>
              </a:p>
            </p:txBody>
          </p:sp>
          <p:sp>
            <p:nvSpPr>
              <p:cNvPr id="32" name="TextBox 31">
                <a:extLst>
                  <a:ext uri="{FF2B5EF4-FFF2-40B4-BE49-F238E27FC236}">
                    <a16:creationId xmlns:a16="http://schemas.microsoft.com/office/drawing/2014/main" id="{4D5C2119-1404-FD06-CD02-20C8A16EEFCD}"/>
                  </a:ext>
                </a:extLst>
              </p:cNvPr>
              <p:cNvSpPr txBox="1"/>
              <p:nvPr/>
            </p:nvSpPr>
            <p:spPr>
              <a:xfrm>
                <a:off x="4942472" y="4274113"/>
                <a:ext cx="968535" cy="215444"/>
              </a:xfrm>
              <a:prstGeom prst="rect">
                <a:avLst/>
              </a:prstGeom>
              <a:noFill/>
            </p:spPr>
            <p:txBody>
              <a:bodyPr wrap="none" rtlCol="0">
                <a:spAutoFit/>
              </a:bodyPr>
              <a:lstStyle/>
              <a:p>
                <a:r>
                  <a:rPr lang="en-US" sz="800">
                    <a:latin typeface="Trebuchet MS" panose="020B0603020202020204" pitchFamily="34" charset="0"/>
                  </a:rPr>
                  <a:t>Recently Opened</a:t>
                </a:r>
                <a:endParaRPr lang="en-CA" sz="800">
                  <a:latin typeface="Trebuchet MS" panose="020B0603020202020204" pitchFamily="34" charset="0"/>
                </a:endParaRPr>
              </a:p>
            </p:txBody>
          </p:sp>
          <p:sp>
            <p:nvSpPr>
              <p:cNvPr id="34" name="Rectangle 33">
                <a:extLst>
                  <a:ext uri="{FF2B5EF4-FFF2-40B4-BE49-F238E27FC236}">
                    <a16:creationId xmlns:a16="http://schemas.microsoft.com/office/drawing/2014/main" id="{E5967771-BF3F-105A-C43B-5F48B4177975}"/>
                  </a:ext>
                </a:extLst>
              </p:cNvPr>
              <p:cNvSpPr/>
              <p:nvPr/>
            </p:nvSpPr>
            <p:spPr>
              <a:xfrm>
                <a:off x="4826000" y="3825240"/>
                <a:ext cx="127026" cy="127026"/>
              </a:xfrm>
              <a:prstGeom prst="rect">
                <a:avLst/>
              </a:prstGeom>
              <a:solidFill>
                <a:srgbClr val="CC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2CC307A8-EF01-7E8F-B156-E9166D332BF6}"/>
                  </a:ext>
                </a:extLst>
              </p:cNvPr>
              <p:cNvSpPr/>
              <p:nvPr/>
            </p:nvSpPr>
            <p:spPr>
              <a:xfrm>
                <a:off x="4822577" y="4070810"/>
                <a:ext cx="133871" cy="133871"/>
              </a:xfrm>
              <a:prstGeom prst="rect">
                <a:avLst/>
              </a:prstGeom>
              <a:solidFill>
                <a:srgbClr val="FFF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5720E994-ABC2-A4EA-1300-03DAD051FD7C}"/>
                  </a:ext>
                </a:extLst>
              </p:cNvPr>
              <p:cNvSpPr/>
              <p:nvPr/>
            </p:nvSpPr>
            <p:spPr>
              <a:xfrm>
                <a:off x="4826000" y="4306812"/>
                <a:ext cx="127026" cy="127026"/>
              </a:xfrm>
              <a:prstGeom prst="rect">
                <a:avLst/>
              </a:prstGeom>
              <a:solidFill>
                <a:srgbClr val="1B78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55" name="Text Placeholder 7">
            <a:extLst>
              <a:ext uri="{FF2B5EF4-FFF2-40B4-BE49-F238E27FC236}">
                <a16:creationId xmlns:a16="http://schemas.microsoft.com/office/drawing/2014/main" id="{5D3859B6-0AA3-F735-800E-FFFD0AEA0DCF}"/>
              </a:ext>
            </a:extLst>
          </p:cNvPr>
          <p:cNvSpPr txBox="1">
            <a:spLocks/>
          </p:cNvSpPr>
          <p:nvPr/>
        </p:nvSpPr>
        <p:spPr>
          <a:xfrm>
            <a:off x="277407" y="4129054"/>
            <a:ext cx="4210050" cy="217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rgbClr val="0093D3"/>
              </a:buClr>
              <a:buSzPts val="1100"/>
              <a:buFont typeface="Noto Sans Symbols"/>
              <a:buNone/>
              <a:defRPr sz="1100" b="1" i="0" u="none" strike="noStrike" cap="none">
                <a:solidFill>
                  <a:schemeClr val="dk1"/>
                </a:solidFill>
                <a:latin typeface="Arial"/>
                <a:ea typeface="Arial"/>
                <a:cs typeface="Arial"/>
                <a:sym typeface="Arial"/>
              </a:defRPr>
            </a:lvl1pPr>
            <a:lvl2pPr marL="914400" marR="0" lvl="1"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3pPr>
            <a:lvl4pPr marL="1828800" marR="0" lvl="3" indent="-298450" algn="l" rtl="0" eaLnBrk="1" hangingPunct="1">
              <a:lnSpc>
                <a:spcPct val="100000"/>
              </a:lnSpc>
              <a:spcBef>
                <a:spcPts val="600"/>
              </a:spcBef>
              <a:spcAft>
                <a:spcPts val="0"/>
              </a:spcAft>
              <a:buClr>
                <a:srgbClr val="0093D3"/>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eaLnBrk="1" hangingPunct="1">
              <a:lnSpc>
                <a:spcPct val="100000"/>
              </a:lnSpc>
              <a:spcBef>
                <a:spcPts val="600"/>
              </a:spcBef>
              <a:spcAft>
                <a:spcPts val="0"/>
              </a:spcAft>
              <a:buClr>
                <a:srgbClr val="0093D3"/>
              </a:buClr>
              <a:buSzPts val="1100"/>
              <a:buFont typeface="Noto Sans Symbols"/>
              <a:buChar char="▪"/>
              <a:defRPr sz="1100" b="0" i="0" u="none" strike="noStrike" cap="none">
                <a:solidFill>
                  <a:schemeClr val="dk1"/>
                </a:solidFill>
                <a:latin typeface="Arial"/>
                <a:ea typeface="Arial"/>
                <a:cs typeface="Arial"/>
                <a:sym typeface="Arial"/>
              </a:defRPr>
            </a:lvl5pPr>
            <a:lvl6pPr marL="2743200" marR="0" lvl="5"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6pPr>
            <a:lvl7pPr marL="3200400" marR="0" lvl="6"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7pPr>
            <a:lvl8pPr marL="3657600" marR="0" lvl="7" indent="-292100" algn="l" rtl="0" eaLnBrk="1" hangingPunct="1">
              <a:lnSpc>
                <a:spcPct val="100000"/>
              </a:lnSpc>
              <a:spcBef>
                <a:spcPts val="600"/>
              </a:spcBef>
              <a:spcAft>
                <a:spcPts val="0"/>
              </a:spcAft>
              <a:buClr>
                <a:schemeClr val="lt2"/>
              </a:buClr>
              <a:buSzPts val="1000"/>
              <a:buFont typeface="Arial"/>
              <a:buChar char="—"/>
              <a:defRPr sz="1000" b="0" i="0" u="none" strike="noStrike" cap="none">
                <a:solidFill>
                  <a:schemeClr val="dk1"/>
                </a:solidFill>
                <a:latin typeface="Arial"/>
                <a:ea typeface="Arial"/>
                <a:cs typeface="Arial"/>
                <a:sym typeface="Arial"/>
              </a:defRPr>
            </a:lvl8pPr>
            <a:lvl9pPr marL="4114800" marR="0" lvl="8" indent="-292100" algn="l" rtl="0" eaLnBrk="1" hangingPunct="1">
              <a:lnSpc>
                <a:spcPct val="100000"/>
              </a:lnSpc>
              <a:spcBef>
                <a:spcPts val="600"/>
              </a:spcBef>
              <a:spcAft>
                <a:spcPts val="600"/>
              </a:spcAft>
              <a:buClr>
                <a:schemeClr val="lt2"/>
              </a:buClr>
              <a:buSzPts val="1000"/>
              <a:buFont typeface="Arial"/>
              <a:buChar char="—"/>
              <a:defRPr sz="1000" b="0" i="0" u="none" strike="noStrike" cap="none">
                <a:solidFill>
                  <a:schemeClr val="dk1"/>
                </a:solidFill>
                <a:latin typeface="Arial"/>
                <a:ea typeface="Arial"/>
                <a:cs typeface="Arial"/>
                <a:sym typeface="Arial"/>
              </a:defRPr>
            </a:lvl9pPr>
          </a:lstStyle>
          <a:p>
            <a:r>
              <a:rPr lang="en-US" sz="1400">
                <a:latin typeface="Trebuchet MS" panose="020B0603020202020204" pitchFamily="34" charset="0"/>
              </a:rPr>
              <a:t>Management</a:t>
            </a:r>
            <a:endParaRPr lang="en-CA" sz="1400">
              <a:latin typeface="Trebuchet MS" panose="020B0603020202020204" pitchFamily="34" charset="0"/>
            </a:endParaRPr>
          </a:p>
        </p:txBody>
      </p:sp>
      <p:cxnSp>
        <p:nvCxnSpPr>
          <p:cNvPr id="56" name="Straight Connector 55">
            <a:extLst>
              <a:ext uri="{FF2B5EF4-FFF2-40B4-BE49-F238E27FC236}">
                <a16:creationId xmlns:a16="http://schemas.microsoft.com/office/drawing/2014/main" id="{CAC320B5-33F9-06AA-C3C8-68CD3E3F54C5}"/>
              </a:ext>
            </a:extLst>
          </p:cNvPr>
          <p:cNvCxnSpPr>
            <a:cxnSpLocks/>
          </p:cNvCxnSpPr>
          <p:nvPr/>
        </p:nvCxnSpPr>
        <p:spPr>
          <a:xfrm>
            <a:off x="313407" y="4417581"/>
            <a:ext cx="4161394" cy="0"/>
          </a:xfrm>
          <a:prstGeom prst="line">
            <a:avLst/>
          </a:prstGeom>
          <a:ln w="19050"/>
        </p:spPr>
        <p:style>
          <a:lnRef idx="1">
            <a:schemeClr val="dk1"/>
          </a:lnRef>
          <a:fillRef idx="0">
            <a:schemeClr val="dk1"/>
          </a:fillRef>
          <a:effectRef idx="0">
            <a:schemeClr val="dk1"/>
          </a:effectRef>
          <a:fontRef idx="minor">
            <a:schemeClr val="tx1"/>
          </a:fontRef>
        </p:style>
      </p:cxnSp>
      <p:sp>
        <p:nvSpPr>
          <p:cNvPr id="60" name="Flowchart: Connector 59">
            <a:extLst>
              <a:ext uri="{FF2B5EF4-FFF2-40B4-BE49-F238E27FC236}">
                <a16:creationId xmlns:a16="http://schemas.microsoft.com/office/drawing/2014/main" id="{5E6141F9-BCE0-D3A3-F677-59BCD0F9C24D}"/>
              </a:ext>
            </a:extLst>
          </p:cNvPr>
          <p:cNvSpPr/>
          <p:nvPr/>
        </p:nvSpPr>
        <p:spPr>
          <a:xfrm>
            <a:off x="775919" y="4541372"/>
            <a:ext cx="693585" cy="693585"/>
          </a:xfrm>
          <a:prstGeom prst="flowChartConnector">
            <a:avLst/>
          </a:prstGeom>
          <a:blipFill dpi="0" rotWithShape="1">
            <a:blip r:embed="rId5">
              <a:extLst>
                <a:ext uri="{28A0092B-C50C-407E-A947-70E740481C1C}">
                  <a14:useLocalDpi xmlns:a14="http://schemas.microsoft.com/office/drawing/2010/main" val="0"/>
                </a:ext>
              </a:extLst>
            </a:blip>
            <a:srcRect/>
            <a:stretch>
              <a:fillRect l="-11555" t="-17733" r="-11555" b="-5376"/>
            </a:stretch>
          </a:blipFill>
          <a:ln>
            <a:solidFill>
              <a:srgbClr val="D419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Rounded Corners 56">
            <a:extLst>
              <a:ext uri="{FF2B5EF4-FFF2-40B4-BE49-F238E27FC236}">
                <a16:creationId xmlns:a16="http://schemas.microsoft.com/office/drawing/2014/main" id="{89E5A798-6DC7-137D-B1AD-26E376B7E2AC}"/>
              </a:ext>
            </a:extLst>
          </p:cNvPr>
          <p:cNvSpPr/>
          <p:nvPr/>
        </p:nvSpPr>
        <p:spPr>
          <a:xfrm>
            <a:off x="320607" y="5127730"/>
            <a:ext cx="1604210" cy="320839"/>
          </a:xfrm>
          <a:prstGeom prst="roundRect">
            <a:avLst/>
          </a:prstGeom>
          <a:solidFill>
            <a:srgbClr val="D419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a:latin typeface="Trebuchet MS" panose="020B0603020202020204" pitchFamily="34" charset="0"/>
              </a:rPr>
              <a:t>Calvin McDonald</a:t>
            </a:r>
          </a:p>
        </p:txBody>
      </p:sp>
      <p:sp>
        <p:nvSpPr>
          <p:cNvPr id="59" name="Rectangle: Rounded Corners 58">
            <a:extLst>
              <a:ext uri="{FF2B5EF4-FFF2-40B4-BE49-F238E27FC236}">
                <a16:creationId xmlns:a16="http://schemas.microsoft.com/office/drawing/2014/main" id="{BC93BD7B-B019-984E-512A-0B44B8DD4179}"/>
              </a:ext>
            </a:extLst>
          </p:cNvPr>
          <p:cNvSpPr/>
          <p:nvPr/>
        </p:nvSpPr>
        <p:spPr>
          <a:xfrm>
            <a:off x="320607" y="5360348"/>
            <a:ext cx="1604210" cy="742893"/>
          </a:xfrm>
          <a:prstGeom prst="roundRect">
            <a:avLst/>
          </a:prstGeom>
          <a:solidFill>
            <a:srgbClr val="D41935">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a:solidFill>
                  <a:schemeClr val="tx1"/>
                </a:solidFill>
                <a:latin typeface="Trebuchet MS" panose="020B0603020202020204" pitchFamily="34" charset="0"/>
              </a:rPr>
              <a:t>Stepping down as CEO due to recent performance issues</a:t>
            </a:r>
          </a:p>
        </p:txBody>
      </p:sp>
      <p:sp>
        <p:nvSpPr>
          <p:cNvPr id="62" name="Rectangle: Rounded Corners 61">
            <a:extLst>
              <a:ext uri="{FF2B5EF4-FFF2-40B4-BE49-F238E27FC236}">
                <a16:creationId xmlns:a16="http://schemas.microsoft.com/office/drawing/2014/main" id="{55D49030-DEB0-E59F-5839-C8EE8B12594F}"/>
              </a:ext>
            </a:extLst>
          </p:cNvPr>
          <p:cNvSpPr/>
          <p:nvPr/>
        </p:nvSpPr>
        <p:spPr>
          <a:xfrm>
            <a:off x="3234450" y="4488888"/>
            <a:ext cx="1238397" cy="247677"/>
          </a:xfrm>
          <a:prstGeom prst="roundRect">
            <a:avLst/>
          </a:prstGeom>
          <a:solidFill>
            <a:srgbClr val="D419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a:latin typeface="Trebuchet MS" panose="020B0603020202020204" pitchFamily="34" charset="0"/>
              </a:rPr>
              <a:t>Meghan Frank</a:t>
            </a:r>
          </a:p>
        </p:txBody>
      </p:sp>
      <p:sp>
        <p:nvSpPr>
          <p:cNvPr id="63" name="Rectangle: Rounded Corners 62">
            <a:extLst>
              <a:ext uri="{FF2B5EF4-FFF2-40B4-BE49-F238E27FC236}">
                <a16:creationId xmlns:a16="http://schemas.microsoft.com/office/drawing/2014/main" id="{F5DD6A13-7FBC-B163-39F8-7A95E7D72BB1}"/>
              </a:ext>
            </a:extLst>
          </p:cNvPr>
          <p:cNvSpPr/>
          <p:nvPr/>
        </p:nvSpPr>
        <p:spPr>
          <a:xfrm>
            <a:off x="3234450" y="4721507"/>
            <a:ext cx="1238395" cy="573488"/>
          </a:xfrm>
          <a:prstGeom prst="roundRect">
            <a:avLst/>
          </a:prstGeom>
          <a:solidFill>
            <a:srgbClr val="D41935">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CA" sz="800">
                <a:solidFill>
                  <a:schemeClr val="tx1"/>
                </a:solidFill>
                <a:latin typeface="Trebuchet MS" panose="020B0603020202020204" pitchFamily="34" charset="0"/>
              </a:rPr>
              <a:t>Previously CFO, will serve as interim Co-CEO starting in Feb</a:t>
            </a:r>
          </a:p>
        </p:txBody>
      </p:sp>
      <p:sp>
        <p:nvSpPr>
          <p:cNvPr id="67" name="Rectangle: Rounded Corners 66">
            <a:extLst>
              <a:ext uri="{FF2B5EF4-FFF2-40B4-BE49-F238E27FC236}">
                <a16:creationId xmlns:a16="http://schemas.microsoft.com/office/drawing/2014/main" id="{6371E0DB-4DEB-22EC-BF60-FFB12BD87EEE}"/>
              </a:ext>
            </a:extLst>
          </p:cNvPr>
          <p:cNvSpPr/>
          <p:nvPr/>
        </p:nvSpPr>
        <p:spPr>
          <a:xfrm>
            <a:off x="3234452" y="5378445"/>
            <a:ext cx="1238397" cy="247677"/>
          </a:xfrm>
          <a:prstGeom prst="roundRect">
            <a:avLst/>
          </a:prstGeom>
          <a:solidFill>
            <a:srgbClr val="D419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a:latin typeface="Trebuchet MS" panose="020B0603020202020204" pitchFamily="34" charset="0"/>
              </a:rPr>
              <a:t>André </a:t>
            </a:r>
            <a:r>
              <a:rPr lang="en-CA" sz="1000" err="1">
                <a:latin typeface="Trebuchet MS" panose="020B0603020202020204" pitchFamily="34" charset="0"/>
              </a:rPr>
              <a:t>Maestrini</a:t>
            </a:r>
            <a:endParaRPr lang="en-CA" sz="1000">
              <a:latin typeface="Trebuchet MS" panose="020B0603020202020204" pitchFamily="34" charset="0"/>
            </a:endParaRPr>
          </a:p>
        </p:txBody>
      </p:sp>
      <p:sp>
        <p:nvSpPr>
          <p:cNvPr id="68" name="Rectangle: Rounded Corners 67">
            <a:extLst>
              <a:ext uri="{FF2B5EF4-FFF2-40B4-BE49-F238E27FC236}">
                <a16:creationId xmlns:a16="http://schemas.microsoft.com/office/drawing/2014/main" id="{DC801BD1-A466-AD70-C632-6F40CE0A3959}"/>
              </a:ext>
            </a:extLst>
          </p:cNvPr>
          <p:cNvSpPr/>
          <p:nvPr/>
        </p:nvSpPr>
        <p:spPr>
          <a:xfrm>
            <a:off x="3234452" y="5611064"/>
            <a:ext cx="1238395" cy="573488"/>
          </a:xfrm>
          <a:prstGeom prst="roundRect">
            <a:avLst/>
          </a:prstGeom>
          <a:solidFill>
            <a:srgbClr val="D41935">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CA" sz="800">
                <a:solidFill>
                  <a:schemeClr val="tx1"/>
                </a:solidFill>
                <a:latin typeface="Trebuchet MS" panose="020B0603020202020204" pitchFamily="34" charset="0"/>
              </a:rPr>
              <a:t>Previously CCO, will serve as interim Co-CEO starting in Feb</a:t>
            </a:r>
          </a:p>
        </p:txBody>
      </p:sp>
      <p:sp>
        <p:nvSpPr>
          <p:cNvPr id="72" name="Arrow: Chevron 71">
            <a:extLst>
              <a:ext uri="{FF2B5EF4-FFF2-40B4-BE49-F238E27FC236}">
                <a16:creationId xmlns:a16="http://schemas.microsoft.com/office/drawing/2014/main" id="{F92D88B0-D3B2-8FF4-81DD-B5BC29CADCBA}"/>
              </a:ext>
            </a:extLst>
          </p:cNvPr>
          <p:cNvSpPr/>
          <p:nvPr/>
        </p:nvSpPr>
        <p:spPr>
          <a:xfrm>
            <a:off x="2135476" y="4762474"/>
            <a:ext cx="213282" cy="1044221"/>
          </a:xfrm>
          <a:prstGeom prst="chevron">
            <a:avLst>
              <a:gd name="adj" fmla="val 54000"/>
            </a:avLst>
          </a:prstGeom>
          <a:solidFill>
            <a:srgbClr val="D4193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3" name="Flowchart: Connector 72">
            <a:extLst>
              <a:ext uri="{FF2B5EF4-FFF2-40B4-BE49-F238E27FC236}">
                <a16:creationId xmlns:a16="http://schemas.microsoft.com/office/drawing/2014/main" id="{D2ED3315-A769-444B-DC6E-0C4403CF1A3D}"/>
              </a:ext>
            </a:extLst>
          </p:cNvPr>
          <p:cNvSpPr/>
          <p:nvPr/>
        </p:nvSpPr>
        <p:spPr>
          <a:xfrm>
            <a:off x="2559418" y="5502283"/>
            <a:ext cx="569007" cy="569007"/>
          </a:xfrm>
          <a:prstGeom prst="flowChartConnector">
            <a:avLst/>
          </a:prstGeom>
          <a:blipFill dpi="0" rotWithShape="1">
            <a:blip r:embed="rId6">
              <a:extLst>
                <a:ext uri="{28A0092B-C50C-407E-A947-70E740481C1C}">
                  <a14:useLocalDpi xmlns:a14="http://schemas.microsoft.com/office/drawing/2010/main" val="0"/>
                </a:ext>
              </a:extLst>
            </a:blip>
            <a:srcRect/>
            <a:stretch>
              <a:fillRect/>
            </a:stretch>
          </a:blipFill>
          <a:ln>
            <a:solidFill>
              <a:srgbClr val="D419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Rounded Corners 4">
            <a:extLst>
              <a:ext uri="{FF2B5EF4-FFF2-40B4-BE49-F238E27FC236}">
                <a16:creationId xmlns:a16="http://schemas.microsoft.com/office/drawing/2014/main" id="{A74AF3B7-BE03-EEB0-7A07-6227A6B91B0C}"/>
              </a:ext>
            </a:extLst>
          </p:cNvPr>
          <p:cNvSpPr/>
          <p:nvPr/>
        </p:nvSpPr>
        <p:spPr>
          <a:xfrm>
            <a:off x="4794731" y="4604086"/>
            <a:ext cx="3439099" cy="406223"/>
          </a:xfrm>
          <a:prstGeom prst="roundRect">
            <a:avLst/>
          </a:prstGeom>
          <a:solidFill>
            <a:srgbClr val="E6394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244E41D1-7812-CED2-7D84-8ECB4340CF2F}"/>
              </a:ext>
            </a:extLst>
          </p:cNvPr>
          <p:cNvSpPr/>
          <p:nvPr/>
        </p:nvSpPr>
        <p:spPr>
          <a:xfrm>
            <a:off x="5031418" y="5160374"/>
            <a:ext cx="3439099" cy="406223"/>
          </a:xfrm>
          <a:prstGeom prst="roundRect">
            <a:avLst/>
          </a:prstGeom>
          <a:solidFill>
            <a:srgbClr val="CC2E3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30BC2DAA-5E43-E175-A4B0-6A995B4B8C7E}"/>
              </a:ext>
            </a:extLst>
          </p:cNvPr>
          <p:cNvSpPr/>
          <p:nvPr/>
        </p:nvSpPr>
        <p:spPr>
          <a:xfrm>
            <a:off x="5261714" y="5704202"/>
            <a:ext cx="3439099" cy="406223"/>
          </a:xfrm>
          <a:prstGeom prst="roundRect">
            <a:avLst/>
          </a:prstGeom>
          <a:solidFill>
            <a:srgbClr val="A61F2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Down 10">
            <a:extLst>
              <a:ext uri="{FF2B5EF4-FFF2-40B4-BE49-F238E27FC236}">
                <a16:creationId xmlns:a16="http://schemas.microsoft.com/office/drawing/2014/main" id="{AD2B5091-4AB4-16CB-C3F6-47F77882F06A}"/>
              </a:ext>
            </a:extLst>
          </p:cNvPr>
          <p:cNvSpPr/>
          <p:nvPr/>
        </p:nvSpPr>
        <p:spPr>
          <a:xfrm>
            <a:off x="7867601" y="4908363"/>
            <a:ext cx="366229" cy="401407"/>
          </a:xfrm>
          <a:prstGeom prst="downArrow">
            <a:avLst/>
          </a:prstGeom>
          <a:solidFill>
            <a:srgbClr val="F7D4D9">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Down 13">
            <a:extLst>
              <a:ext uri="{FF2B5EF4-FFF2-40B4-BE49-F238E27FC236}">
                <a16:creationId xmlns:a16="http://schemas.microsoft.com/office/drawing/2014/main" id="{22A89F6F-EB34-4A9C-42E3-975B5AF2E072}"/>
              </a:ext>
            </a:extLst>
          </p:cNvPr>
          <p:cNvSpPr/>
          <p:nvPr/>
        </p:nvSpPr>
        <p:spPr>
          <a:xfrm>
            <a:off x="8104288" y="5496401"/>
            <a:ext cx="366229" cy="401407"/>
          </a:xfrm>
          <a:prstGeom prst="downArrow">
            <a:avLst/>
          </a:prstGeom>
          <a:solidFill>
            <a:srgbClr val="F7D4D9">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D56CBB0B-A97A-2FB3-9175-CF865FA4AF86}"/>
              </a:ext>
            </a:extLst>
          </p:cNvPr>
          <p:cNvSpPr txBox="1"/>
          <p:nvPr/>
        </p:nvSpPr>
        <p:spPr>
          <a:xfrm>
            <a:off x="4807492" y="4608141"/>
            <a:ext cx="3426338" cy="400110"/>
          </a:xfrm>
          <a:prstGeom prst="rect">
            <a:avLst/>
          </a:prstGeom>
          <a:noFill/>
        </p:spPr>
        <p:txBody>
          <a:bodyPr wrap="square">
            <a:spAutoFit/>
          </a:bodyPr>
          <a:lstStyle/>
          <a:p>
            <a:r>
              <a:rPr lang="en-CA" sz="1000" dirty="0">
                <a:solidFill>
                  <a:schemeClr val="bg1"/>
                </a:solidFill>
                <a:latin typeface="Trebuchet MS" panose="020B0603020202020204" pitchFamily="34" charset="0"/>
              </a:rPr>
              <a:t>Americas account for </a:t>
            </a:r>
            <a:r>
              <a:rPr lang="en-CA" sz="1000" b="1" dirty="0">
                <a:solidFill>
                  <a:schemeClr val="bg1"/>
                </a:solidFill>
                <a:latin typeface="Trebuchet MS" panose="020B0603020202020204" pitchFamily="34" charset="0"/>
              </a:rPr>
              <a:t>68-71%</a:t>
            </a:r>
            <a:r>
              <a:rPr lang="en-CA" sz="1000" dirty="0">
                <a:solidFill>
                  <a:schemeClr val="bg1"/>
                </a:solidFill>
                <a:latin typeface="Trebuchet MS" panose="020B0603020202020204" pitchFamily="34" charset="0"/>
              </a:rPr>
              <a:t> of revenue, but recent net revenue has decreased </a:t>
            </a:r>
            <a:r>
              <a:rPr lang="en-CA" sz="1000" b="1" dirty="0">
                <a:solidFill>
                  <a:schemeClr val="bg1"/>
                </a:solidFill>
                <a:latin typeface="Trebuchet MS" panose="020B0603020202020204" pitchFamily="34" charset="0"/>
              </a:rPr>
              <a:t>2%</a:t>
            </a:r>
            <a:r>
              <a:rPr lang="en-CA" sz="1000" dirty="0">
                <a:solidFill>
                  <a:schemeClr val="bg1"/>
                </a:solidFill>
                <a:latin typeface="Trebuchet MS" panose="020B0603020202020204" pitchFamily="34" charset="0"/>
              </a:rPr>
              <a:t> in Q3 2025</a:t>
            </a:r>
          </a:p>
        </p:txBody>
      </p:sp>
      <p:sp>
        <p:nvSpPr>
          <p:cNvPr id="21" name="TextBox 20">
            <a:extLst>
              <a:ext uri="{FF2B5EF4-FFF2-40B4-BE49-F238E27FC236}">
                <a16:creationId xmlns:a16="http://schemas.microsoft.com/office/drawing/2014/main" id="{97EE1930-7A06-3404-3353-A0094D41E9D8}"/>
              </a:ext>
            </a:extLst>
          </p:cNvPr>
          <p:cNvSpPr txBox="1"/>
          <p:nvPr/>
        </p:nvSpPr>
        <p:spPr>
          <a:xfrm>
            <a:off x="5161677" y="5160293"/>
            <a:ext cx="3426338" cy="400110"/>
          </a:xfrm>
          <a:prstGeom prst="rect">
            <a:avLst/>
          </a:prstGeom>
          <a:noFill/>
        </p:spPr>
        <p:txBody>
          <a:bodyPr wrap="square">
            <a:spAutoFit/>
          </a:bodyPr>
          <a:lstStyle/>
          <a:p>
            <a:r>
              <a:rPr lang="en-US" sz="1000" dirty="0">
                <a:solidFill>
                  <a:schemeClr val="bg1"/>
                </a:solidFill>
                <a:latin typeface="Trebuchet MS" panose="020B0603020202020204" pitchFamily="34" charset="0"/>
              </a:rPr>
              <a:t>Mainland China now </a:t>
            </a:r>
            <a:r>
              <a:rPr lang="en-US" sz="1000" b="1" dirty="0">
                <a:solidFill>
                  <a:schemeClr val="bg1"/>
                </a:solidFill>
                <a:latin typeface="Trebuchet MS" panose="020B0603020202020204" pitchFamily="34" charset="0"/>
              </a:rPr>
              <a:t>18% </a:t>
            </a:r>
            <a:r>
              <a:rPr lang="en-US" sz="1000" dirty="0">
                <a:solidFill>
                  <a:schemeClr val="bg1"/>
                </a:solidFill>
                <a:latin typeface="Trebuchet MS" panose="020B0603020202020204" pitchFamily="34" charset="0"/>
              </a:rPr>
              <a:t>of revenue, with </a:t>
            </a:r>
          </a:p>
          <a:p>
            <a:r>
              <a:rPr lang="en-US" sz="1000" b="1" dirty="0">
                <a:solidFill>
                  <a:schemeClr val="bg1"/>
                </a:solidFill>
                <a:latin typeface="Trebuchet MS" panose="020B0603020202020204" pitchFamily="34" charset="0"/>
              </a:rPr>
              <a:t>46% YoY </a:t>
            </a:r>
            <a:r>
              <a:rPr lang="en-US" sz="1000" dirty="0">
                <a:solidFill>
                  <a:schemeClr val="bg1"/>
                </a:solidFill>
                <a:latin typeface="Trebuchet MS" panose="020B0603020202020204" pitchFamily="34" charset="0"/>
              </a:rPr>
              <a:t>growth in Q3 2025. </a:t>
            </a:r>
          </a:p>
        </p:txBody>
      </p:sp>
      <p:sp>
        <p:nvSpPr>
          <p:cNvPr id="25" name="TextBox 24">
            <a:extLst>
              <a:ext uri="{FF2B5EF4-FFF2-40B4-BE49-F238E27FC236}">
                <a16:creationId xmlns:a16="http://schemas.microsoft.com/office/drawing/2014/main" id="{D56C9685-03B1-1337-C28F-87D892EFBF2A}"/>
              </a:ext>
            </a:extLst>
          </p:cNvPr>
          <p:cNvSpPr txBox="1"/>
          <p:nvPr/>
        </p:nvSpPr>
        <p:spPr>
          <a:xfrm>
            <a:off x="5295355" y="5702569"/>
            <a:ext cx="2938475" cy="400110"/>
          </a:xfrm>
          <a:prstGeom prst="rect">
            <a:avLst/>
          </a:prstGeom>
          <a:noFill/>
        </p:spPr>
        <p:txBody>
          <a:bodyPr wrap="square">
            <a:spAutoFit/>
          </a:bodyPr>
          <a:lstStyle/>
          <a:p>
            <a:r>
              <a:rPr lang="en-US" sz="1000" dirty="0">
                <a:solidFill>
                  <a:schemeClr val="bg1"/>
                </a:solidFill>
                <a:latin typeface="Trebuchet MS" panose="020B0603020202020204" pitchFamily="34" charset="0"/>
              </a:rPr>
              <a:t>ROW contributes </a:t>
            </a:r>
            <a:r>
              <a:rPr lang="en-US" sz="1000" b="1" dirty="0">
                <a:solidFill>
                  <a:schemeClr val="bg1"/>
                </a:solidFill>
                <a:latin typeface="Trebuchet MS" panose="020B0603020202020204" pitchFamily="34" charset="0"/>
              </a:rPr>
              <a:t>14-15%</a:t>
            </a:r>
            <a:r>
              <a:rPr lang="en-US" sz="1000" dirty="0">
                <a:solidFill>
                  <a:schemeClr val="bg1"/>
                </a:solidFill>
                <a:latin typeface="Trebuchet MS" panose="020B0603020202020204" pitchFamily="34" charset="0"/>
              </a:rPr>
              <a:t> of revenue, growing </a:t>
            </a:r>
            <a:r>
              <a:rPr lang="en-US" sz="1000" b="1" dirty="0">
                <a:solidFill>
                  <a:schemeClr val="bg1"/>
                </a:solidFill>
                <a:latin typeface="Trebuchet MS" panose="020B0603020202020204" pitchFamily="34" charset="0"/>
              </a:rPr>
              <a:t>19-20% </a:t>
            </a:r>
            <a:r>
              <a:rPr lang="en-US" sz="1000" dirty="0">
                <a:solidFill>
                  <a:schemeClr val="bg1"/>
                </a:solidFill>
                <a:latin typeface="Trebuchet MS" panose="020B0603020202020204" pitchFamily="34" charset="0"/>
              </a:rPr>
              <a:t>YoY, outpacing North America</a:t>
            </a:r>
          </a:p>
        </p:txBody>
      </p:sp>
    </p:spTree>
    <p:extLst>
      <p:ext uri="{BB962C8B-B14F-4D97-AF65-F5344CB8AC3E}">
        <p14:creationId xmlns:p14="http://schemas.microsoft.com/office/powerpoint/2010/main" val="4155489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1CE91-EA8E-31ED-EBC8-3ED3E7881A6F}"/>
            </a:ext>
          </a:extLst>
        </p:cNvPr>
        <p:cNvGrpSpPr/>
        <p:nvPr/>
      </p:nvGrpSpPr>
      <p:grpSpPr>
        <a:xfrm>
          <a:off x="0" y="0"/>
          <a:ext cx="0" cy="0"/>
          <a:chOff x="0" y="0"/>
          <a:chExt cx="0" cy="0"/>
        </a:xfrm>
      </p:grpSpPr>
      <p:pic>
        <p:nvPicPr>
          <p:cNvPr id="4" name="Picture 3" descr="A group of people walking in front of a store&#10;&#10;AI-generated content may be incorrect.">
            <a:extLst>
              <a:ext uri="{FF2B5EF4-FFF2-40B4-BE49-F238E27FC236}">
                <a16:creationId xmlns:a16="http://schemas.microsoft.com/office/drawing/2014/main" id="{320E3CC5-7001-1D10-C07C-BF5575E73F2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43429" y="0"/>
            <a:ext cx="10285418" cy="6858000"/>
          </a:xfrm>
          <a:prstGeom prst="rect">
            <a:avLst/>
          </a:prstGeom>
        </p:spPr>
      </p:pic>
      <p:sp>
        <p:nvSpPr>
          <p:cNvPr id="6" name="Slide Number Placeholder 5">
            <a:extLst>
              <a:ext uri="{FF2B5EF4-FFF2-40B4-BE49-F238E27FC236}">
                <a16:creationId xmlns:a16="http://schemas.microsoft.com/office/drawing/2014/main" id="{98E4EE3F-BCAB-42A8-1DA6-5FFE56317BFE}"/>
              </a:ext>
            </a:extLst>
          </p:cNvPr>
          <p:cNvSpPr>
            <a:spLocks noGrp="1"/>
          </p:cNvSpPr>
          <p:nvPr>
            <p:ph type="sldNum" idx="12"/>
          </p:nvPr>
        </p:nvSpPr>
        <p:spPr/>
        <p:txBody>
          <a:bodyPr/>
          <a:lstStyle/>
          <a:p>
            <a:fld id="{0D61B5D7-6FEB-49B8-9528-EE5550EB872C}" type="slidenum">
              <a:rPr lang="en-CA" smtClean="0"/>
              <a:pPr/>
              <a:t>7</a:t>
            </a:fld>
            <a:endParaRPr lang="en-CA" sz="800">
              <a:solidFill>
                <a:schemeClr val="tx1"/>
              </a:solidFill>
            </a:endParaRPr>
          </a:p>
        </p:txBody>
      </p:sp>
      <p:sp>
        <p:nvSpPr>
          <p:cNvPr id="2" name="Rectangle 1">
            <a:extLst>
              <a:ext uri="{FF2B5EF4-FFF2-40B4-BE49-F238E27FC236}">
                <a16:creationId xmlns:a16="http://schemas.microsoft.com/office/drawing/2014/main" id="{D47DB523-C00F-AD4D-D2B1-13BFF83CB522}"/>
              </a:ext>
            </a:extLst>
          </p:cNvPr>
          <p:cNvSpPr/>
          <p:nvPr/>
        </p:nvSpPr>
        <p:spPr>
          <a:xfrm>
            <a:off x="-1990726" y="-99588"/>
            <a:ext cx="12792075" cy="7381875"/>
          </a:xfrm>
          <a:prstGeom prst="rect">
            <a:avLst/>
          </a:prstGeom>
          <a:solidFill>
            <a:schemeClr val="bg1">
              <a:alpha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itle 1">
            <a:extLst>
              <a:ext uri="{FF2B5EF4-FFF2-40B4-BE49-F238E27FC236}">
                <a16:creationId xmlns:a16="http://schemas.microsoft.com/office/drawing/2014/main" id="{A14ABD0C-F43E-E525-3C62-564DDE239093}"/>
              </a:ext>
            </a:extLst>
          </p:cNvPr>
          <p:cNvSpPr>
            <a:spLocks noGrp="1"/>
          </p:cNvSpPr>
          <p:nvPr>
            <p:ph type="ctrTitle" sz="quarter"/>
          </p:nvPr>
        </p:nvSpPr>
        <p:spPr>
          <a:xfrm>
            <a:off x="254000" y="3292476"/>
            <a:ext cx="8534400" cy="496887"/>
          </a:xfrm>
        </p:spPr>
        <p:txBody>
          <a:bodyPr/>
          <a:lstStyle/>
          <a:p>
            <a:pPr algn="ctr"/>
            <a:r>
              <a:rPr lang="en-US" sz="4400" b="1" spc="300" dirty="0">
                <a:solidFill>
                  <a:schemeClr val="bg1"/>
                </a:solidFill>
                <a:latin typeface="Trebuchet MS" panose="020B0603020202020204" pitchFamily="34" charset="0"/>
              </a:rPr>
              <a:t>INVESTMENT THESES</a:t>
            </a:r>
          </a:p>
        </p:txBody>
      </p:sp>
      <p:pic>
        <p:nvPicPr>
          <p:cNvPr id="13" name="Picture 12" descr="A black and white logo&#10;&#10;AI-generated content may be incorrect.">
            <a:extLst>
              <a:ext uri="{FF2B5EF4-FFF2-40B4-BE49-F238E27FC236}">
                <a16:creationId xmlns:a16="http://schemas.microsoft.com/office/drawing/2014/main" id="{39CA8F50-05D5-8447-22A3-6BBAD52F7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188" y="1626236"/>
            <a:ext cx="1661624" cy="1666240"/>
          </a:xfrm>
          <a:prstGeom prst="rect">
            <a:avLst/>
          </a:prstGeom>
        </p:spPr>
      </p:pic>
    </p:spTree>
    <p:extLst>
      <p:ext uri="{BB962C8B-B14F-4D97-AF65-F5344CB8AC3E}">
        <p14:creationId xmlns:p14="http://schemas.microsoft.com/office/powerpoint/2010/main" val="3983777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C2F37235-FE53-3523-96B9-BBD187A14367}"/>
              </a:ext>
            </a:extLst>
          </p:cNvPr>
          <p:cNvSpPr>
            <a:spLocks/>
          </p:cNvSpPr>
          <p:nvPr/>
        </p:nvSpPr>
        <p:spPr>
          <a:xfrm rot="5400000">
            <a:off x="7826835" y="2946717"/>
            <a:ext cx="179247" cy="1815178"/>
          </a:xfrm>
          <a:prstGeom prst="rect">
            <a:avLst/>
          </a:prstGeom>
          <a:solidFill>
            <a:srgbClr val="C00000"/>
          </a:solidFill>
          <a:ln>
            <a:no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latin typeface="Trebuchet MS" panose="020B0603020202020204" pitchFamily="34" charset="0"/>
            </a:endParaRPr>
          </a:p>
        </p:txBody>
      </p:sp>
      <p:sp>
        <p:nvSpPr>
          <p:cNvPr id="2" name="Slide Number Placeholder 1">
            <a:extLst>
              <a:ext uri="{FF2B5EF4-FFF2-40B4-BE49-F238E27FC236}">
                <a16:creationId xmlns:a16="http://schemas.microsoft.com/office/drawing/2014/main" id="{034157EF-752C-46A3-D82A-5F2EBD3C1D5C}"/>
              </a:ext>
            </a:extLst>
          </p:cNvPr>
          <p:cNvSpPr>
            <a:spLocks noGrp="1"/>
          </p:cNvSpPr>
          <p:nvPr>
            <p:ph type="sldNum" idx="12"/>
          </p:nvPr>
        </p:nvSpPr>
        <p:spPr/>
        <p:txBody>
          <a:bodyPr/>
          <a:lstStyle/>
          <a:p>
            <a:fld id="{0D61B5D7-6FEB-49B8-9528-EE5550EB872C}" type="slidenum">
              <a:rPr lang="en-CA" smtClean="0">
                <a:latin typeface="Trebuchet MS" panose="020B0603020202020204" pitchFamily="34" charset="0"/>
              </a:rPr>
              <a:pPr/>
              <a:t>8</a:t>
            </a:fld>
            <a:endParaRPr lang="en-CA" sz="800">
              <a:solidFill>
                <a:schemeClr val="tx1"/>
              </a:solidFill>
              <a:latin typeface="Trebuchet MS" panose="020B0603020202020204" pitchFamily="34" charset="0"/>
            </a:endParaRPr>
          </a:p>
        </p:txBody>
      </p:sp>
      <p:sp>
        <p:nvSpPr>
          <p:cNvPr id="3" name="Title 2">
            <a:extLst>
              <a:ext uri="{FF2B5EF4-FFF2-40B4-BE49-F238E27FC236}">
                <a16:creationId xmlns:a16="http://schemas.microsoft.com/office/drawing/2014/main" id="{A09BE247-EF38-6828-0DEA-4740E67ED1B9}"/>
              </a:ext>
            </a:extLst>
          </p:cNvPr>
          <p:cNvSpPr>
            <a:spLocks noGrp="1"/>
          </p:cNvSpPr>
          <p:nvPr>
            <p:ph type="title"/>
          </p:nvPr>
        </p:nvSpPr>
        <p:spPr>
          <a:xfrm>
            <a:off x="259149" y="197539"/>
            <a:ext cx="8614851" cy="514681"/>
          </a:xfrm>
        </p:spPr>
        <p:txBody>
          <a:bodyPr/>
          <a:lstStyle/>
          <a:p>
            <a:pPr algn="ctr"/>
            <a:r>
              <a:rPr lang="en-US">
                <a:latin typeface="Trebuchet MS" panose="020B0603020202020204" pitchFamily="34" charset="0"/>
              </a:rPr>
              <a:t>Thesis I: North America Reset Drives Re-Rate</a:t>
            </a:r>
          </a:p>
        </p:txBody>
      </p:sp>
      <p:sp>
        <p:nvSpPr>
          <p:cNvPr id="4" name="Text Placeholder 3">
            <a:extLst>
              <a:ext uri="{FF2B5EF4-FFF2-40B4-BE49-F238E27FC236}">
                <a16:creationId xmlns:a16="http://schemas.microsoft.com/office/drawing/2014/main" id="{0B6055CA-4C41-6A10-4CD1-62C217605949}"/>
              </a:ext>
            </a:extLst>
          </p:cNvPr>
          <p:cNvSpPr>
            <a:spLocks noGrp="1"/>
          </p:cNvSpPr>
          <p:nvPr>
            <p:ph type="body" sz="quarter" idx="14"/>
          </p:nvPr>
        </p:nvSpPr>
        <p:spPr/>
        <p:txBody>
          <a:bodyPr/>
          <a:lstStyle/>
          <a:p>
            <a:r>
              <a:rPr lang="en-US" dirty="0"/>
              <a:t>Fantastic Four | SCMC 2025 - Round 1</a:t>
            </a:r>
            <a:endParaRPr lang="en-US" dirty="0">
              <a:latin typeface="Trebuchet MS" panose="020B0603020202020204" pitchFamily="34" charset="0"/>
            </a:endParaRPr>
          </a:p>
        </p:txBody>
      </p:sp>
      <p:sp>
        <p:nvSpPr>
          <p:cNvPr id="8" name="Text Placeholder 4">
            <a:extLst>
              <a:ext uri="{FF2B5EF4-FFF2-40B4-BE49-F238E27FC236}">
                <a16:creationId xmlns:a16="http://schemas.microsoft.com/office/drawing/2014/main" id="{EBA98505-39AC-DC45-4647-EB99E0D1C08F}"/>
              </a:ext>
            </a:extLst>
          </p:cNvPr>
          <p:cNvSpPr txBox="1">
            <a:spLocks/>
          </p:cNvSpPr>
          <p:nvPr/>
        </p:nvSpPr>
        <p:spPr>
          <a:xfrm>
            <a:off x="271525" y="562969"/>
            <a:ext cx="8604959" cy="29672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i="1">
                <a:latin typeface="Trebuchet MS" panose="020B0603020202020204" pitchFamily="34" charset="0"/>
              </a:rPr>
              <a:t>Execution gap causing NA decline, structural integrity remains strong</a:t>
            </a:r>
          </a:p>
        </p:txBody>
      </p:sp>
      <p:cxnSp>
        <p:nvCxnSpPr>
          <p:cNvPr id="5" name="Straight Arrow Connector 4">
            <a:extLst>
              <a:ext uri="{FF2B5EF4-FFF2-40B4-BE49-F238E27FC236}">
                <a16:creationId xmlns:a16="http://schemas.microsoft.com/office/drawing/2014/main" id="{8E1A7C4C-F3C2-62AA-E869-D99865062E7C}"/>
              </a:ext>
            </a:extLst>
          </p:cNvPr>
          <p:cNvCxnSpPr/>
          <p:nvPr/>
        </p:nvCxnSpPr>
        <p:spPr>
          <a:xfrm flipV="1">
            <a:off x="263431" y="1299491"/>
            <a:ext cx="8606413" cy="59"/>
          </a:xfrm>
          <a:prstGeom prst="straightConnector1">
            <a:avLst/>
          </a:prstGeom>
          <a:ln w="28575"/>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54F72517-CE08-3B00-B68F-542FAEADAB39}"/>
              </a:ext>
            </a:extLst>
          </p:cNvPr>
          <p:cNvPicPr>
            <a:picLocks noChangeAspect="1"/>
          </p:cNvPicPr>
          <p:nvPr/>
        </p:nvPicPr>
        <p:blipFill>
          <a:blip r:embed="rId2"/>
          <a:stretch>
            <a:fillRect/>
          </a:stretch>
        </p:blipFill>
        <p:spPr>
          <a:xfrm>
            <a:off x="262130" y="1445547"/>
            <a:ext cx="4951982" cy="1827281"/>
          </a:xfrm>
          <a:prstGeom prst="rect">
            <a:avLst/>
          </a:prstGeom>
        </p:spPr>
      </p:pic>
      <p:sp>
        <p:nvSpPr>
          <p:cNvPr id="10" name="Text Placeholder 4">
            <a:extLst>
              <a:ext uri="{FF2B5EF4-FFF2-40B4-BE49-F238E27FC236}">
                <a16:creationId xmlns:a16="http://schemas.microsoft.com/office/drawing/2014/main" id="{2ED45B97-199B-BFF0-756B-6F15753C287D}"/>
              </a:ext>
            </a:extLst>
          </p:cNvPr>
          <p:cNvSpPr txBox="1">
            <a:spLocks/>
          </p:cNvSpPr>
          <p:nvPr/>
        </p:nvSpPr>
        <p:spPr>
          <a:xfrm>
            <a:off x="271525" y="1035724"/>
            <a:ext cx="8604959" cy="27875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latin typeface="Trebuchet MS" panose="020B0603020202020204" pitchFamily="34" charset="0"/>
              </a:rPr>
              <a:t>Proven Brand Resilience Within International Markets, Lacking Domestically </a:t>
            </a:r>
          </a:p>
        </p:txBody>
      </p:sp>
      <p:sp>
        <p:nvSpPr>
          <p:cNvPr id="11" name="Rectangle 10">
            <a:extLst>
              <a:ext uri="{FF2B5EF4-FFF2-40B4-BE49-F238E27FC236}">
                <a16:creationId xmlns:a16="http://schemas.microsoft.com/office/drawing/2014/main" id="{13FF3959-ACA1-BE47-82A6-1E0108DD26BA}"/>
              </a:ext>
            </a:extLst>
          </p:cNvPr>
          <p:cNvSpPr/>
          <p:nvPr/>
        </p:nvSpPr>
        <p:spPr>
          <a:xfrm>
            <a:off x="748145" y="2626822"/>
            <a:ext cx="4355869" cy="399010"/>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rebuchet MS" panose="020B0603020202020204" pitchFamily="34" charset="0"/>
            </a:endParaRPr>
          </a:p>
        </p:txBody>
      </p:sp>
      <p:sp>
        <p:nvSpPr>
          <p:cNvPr id="12" name="Trapezoid 11">
            <a:extLst>
              <a:ext uri="{FF2B5EF4-FFF2-40B4-BE49-F238E27FC236}">
                <a16:creationId xmlns:a16="http://schemas.microsoft.com/office/drawing/2014/main" id="{3F6B195D-1803-47F3-52DD-BEF723F4CB29}"/>
              </a:ext>
            </a:extLst>
          </p:cNvPr>
          <p:cNvSpPr/>
          <p:nvPr/>
        </p:nvSpPr>
        <p:spPr>
          <a:xfrm rot="10800000">
            <a:off x="6184242" y="1374847"/>
            <a:ext cx="1877872" cy="1404605"/>
          </a:xfrm>
          <a:prstGeom prst="trapezoid">
            <a:avLst/>
          </a:prstGeom>
          <a:solidFill>
            <a:schemeClr val="bg1">
              <a:lumMod val="95000"/>
            </a:schemeClr>
          </a:solidFill>
          <a:ln w="127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13" name="Rectangle 12">
            <a:extLst>
              <a:ext uri="{FF2B5EF4-FFF2-40B4-BE49-F238E27FC236}">
                <a16:creationId xmlns:a16="http://schemas.microsoft.com/office/drawing/2014/main" id="{63BE0516-391C-5ED5-F2AC-33ABAF5375AD}"/>
              </a:ext>
            </a:extLst>
          </p:cNvPr>
          <p:cNvSpPr/>
          <p:nvPr/>
        </p:nvSpPr>
        <p:spPr>
          <a:xfrm>
            <a:off x="6185247" y="1410961"/>
            <a:ext cx="2265972" cy="3677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14" name="Rectangle 13">
            <a:extLst>
              <a:ext uri="{FF2B5EF4-FFF2-40B4-BE49-F238E27FC236}">
                <a16:creationId xmlns:a16="http://schemas.microsoft.com/office/drawing/2014/main" id="{E3259743-CAEB-2879-34C7-926F5A58EA61}"/>
              </a:ext>
            </a:extLst>
          </p:cNvPr>
          <p:cNvSpPr/>
          <p:nvPr/>
        </p:nvSpPr>
        <p:spPr>
          <a:xfrm>
            <a:off x="6181652" y="1842281"/>
            <a:ext cx="2258784" cy="367702"/>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18" name="Rectangle 17">
            <a:extLst>
              <a:ext uri="{FF2B5EF4-FFF2-40B4-BE49-F238E27FC236}">
                <a16:creationId xmlns:a16="http://schemas.microsoft.com/office/drawing/2014/main" id="{0FDD2CE2-C91C-5D13-69FF-778821B7166F}"/>
              </a:ext>
            </a:extLst>
          </p:cNvPr>
          <p:cNvSpPr/>
          <p:nvPr/>
        </p:nvSpPr>
        <p:spPr>
          <a:xfrm>
            <a:off x="5836594" y="1410960"/>
            <a:ext cx="346595" cy="367702"/>
          </a:xfrm>
          <a:prstGeom prst="rect">
            <a:avLst/>
          </a:prstGeom>
          <a:solidFill>
            <a:srgbClr val="E6121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19" name="Rectangle 18">
            <a:extLst>
              <a:ext uri="{FF2B5EF4-FFF2-40B4-BE49-F238E27FC236}">
                <a16:creationId xmlns:a16="http://schemas.microsoft.com/office/drawing/2014/main" id="{7939AA5D-D249-7EF2-CBFA-7A665EE0C7A5}"/>
              </a:ext>
            </a:extLst>
          </p:cNvPr>
          <p:cNvSpPr/>
          <p:nvPr/>
        </p:nvSpPr>
        <p:spPr>
          <a:xfrm>
            <a:off x="5832999" y="1842280"/>
            <a:ext cx="346595" cy="367702"/>
          </a:xfrm>
          <a:prstGeom prst="rect">
            <a:avLst/>
          </a:prstGeom>
          <a:solidFill>
            <a:srgbClr val="D91E1E"/>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0" name="Rectangle 19">
            <a:extLst>
              <a:ext uri="{FF2B5EF4-FFF2-40B4-BE49-F238E27FC236}">
                <a16:creationId xmlns:a16="http://schemas.microsoft.com/office/drawing/2014/main" id="{29B66B02-5FA1-865A-7CF6-9E4F2B6CDD66}"/>
              </a:ext>
            </a:extLst>
          </p:cNvPr>
          <p:cNvSpPr/>
          <p:nvPr/>
        </p:nvSpPr>
        <p:spPr>
          <a:xfrm>
            <a:off x="5836593" y="2323923"/>
            <a:ext cx="346595" cy="378484"/>
          </a:xfrm>
          <a:prstGeom prst="rect">
            <a:avLst/>
          </a:prstGeom>
          <a:solidFill>
            <a:srgbClr val="BA1E1E"/>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1" name="Rectangle 20">
            <a:extLst>
              <a:ext uri="{FF2B5EF4-FFF2-40B4-BE49-F238E27FC236}">
                <a16:creationId xmlns:a16="http://schemas.microsoft.com/office/drawing/2014/main" id="{2E229F7F-898B-8619-D3E8-1368C9B4E5F9}"/>
              </a:ext>
            </a:extLst>
          </p:cNvPr>
          <p:cNvSpPr/>
          <p:nvPr/>
        </p:nvSpPr>
        <p:spPr>
          <a:xfrm>
            <a:off x="6181651" y="2323922"/>
            <a:ext cx="2255190" cy="378485"/>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22" name="TextBox 21">
            <a:extLst>
              <a:ext uri="{FF2B5EF4-FFF2-40B4-BE49-F238E27FC236}">
                <a16:creationId xmlns:a16="http://schemas.microsoft.com/office/drawing/2014/main" id="{6C8DFF39-1D29-6E52-D305-BE45B1D41833}"/>
              </a:ext>
            </a:extLst>
          </p:cNvPr>
          <p:cNvSpPr txBox="1"/>
          <p:nvPr/>
        </p:nvSpPr>
        <p:spPr>
          <a:xfrm>
            <a:off x="5833607" y="1442771"/>
            <a:ext cx="332622"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Trebuchet MS" panose="020B0603020202020204" pitchFamily="34" charset="0"/>
              </a:rPr>
              <a:t>1</a:t>
            </a:r>
          </a:p>
        </p:txBody>
      </p:sp>
      <p:sp>
        <p:nvSpPr>
          <p:cNvPr id="23" name="TextBox 22">
            <a:extLst>
              <a:ext uri="{FF2B5EF4-FFF2-40B4-BE49-F238E27FC236}">
                <a16:creationId xmlns:a16="http://schemas.microsoft.com/office/drawing/2014/main" id="{CAEFBAE2-27DA-7616-80DB-CC1AF4321280}"/>
              </a:ext>
            </a:extLst>
          </p:cNvPr>
          <p:cNvSpPr txBox="1"/>
          <p:nvPr/>
        </p:nvSpPr>
        <p:spPr>
          <a:xfrm>
            <a:off x="5847982" y="1870496"/>
            <a:ext cx="314652"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Trebuchet MS" panose="020B0603020202020204" pitchFamily="34" charset="0"/>
              </a:rPr>
              <a:t>2</a:t>
            </a:r>
          </a:p>
        </p:txBody>
      </p:sp>
      <p:sp>
        <p:nvSpPr>
          <p:cNvPr id="24" name="TextBox 23">
            <a:extLst>
              <a:ext uri="{FF2B5EF4-FFF2-40B4-BE49-F238E27FC236}">
                <a16:creationId xmlns:a16="http://schemas.microsoft.com/office/drawing/2014/main" id="{B45A41D8-56E8-11D5-DC9D-F311D7466A19}"/>
              </a:ext>
            </a:extLst>
          </p:cNvPr>
          <p:cNvSpPr txBox="1"/>
          <p:nvPr/>
        </p:nvSpPr>
        <p:spPr>
          <a:xfrm>
            <a:off x="5847981" y="2359326"/>
            <a:ext cx="314652"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Trebuchet MS" panose="020B0603020202020204" pitchFamily="34" charset="0"/>
              </a:rPr>
              <a:t>3</a:t>
            </a:r>
          </a:p>
        </p:txBody>
      </p:sp>
      <p:sp>
        <p:nvSpPr>
          <p:cNvPr id="16" name="TextBox 15">
            <a:extLst>
              <a:ext uri="{FF2B5EF4-FFF2-40B4-BE49-F238E27FC236}">
                <a16:creationId xmlns:a16="http://schemas.microsoft.com/office/drawing/2014/main" id="{3E602F1C-7314-DBA6-B528-D2A5AE5F8653}"/>
              </a:ext>
            </a:extLst>
          </p:cNvPr>
          <p:cNvSpPr txBox="1"/>
          <p:nvPr/>
        </p:nvSpPr>
        <p:spPr>
          <a:xfrm>
            <a:off x="10114456" y="2492701"/>
            <a:ext cx="35996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Trebuchet MS" panose="020B0603020202020204" pitchFamily="34" charset="0"/>
            </a:endParaRPr>
          </a:p>
        </p:txBody>
      </p:sp>
      <p:sp>
        <p:nvSpPr>
          <p:cNvPr id="9" name="TextBox 8">
            <a:extLst>
              <a:ext uri="{FF2B5EF4-FFF2-40B4-BE49-F238E27FC236}">
                <a16:creationId xmlns:a16="http://schemas.microsoft.com/office/drawing/2014/main" id="{E7534271-EE8F-E284-CDF8-A141DD8B3C4C}"/>
              </a:ext>
            </a:extLst>
          </p:cNvPr>
          <p:cNvSpPr txBox="1"/>
          <p:nvPr/>
        </p:nvSpPr>
        <p:spPr>
          <a:xfrm>
            <a:off x="6154520" y="1411898"/>
            <a:ext cx="2279491" cy="36933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Trebuchet MS" panose="020B0603020202020204" pitchFamily="34" charset="0"/>
              </a:rPr>
              <a:t>Product Cadence and assortment are off in North America compared to ROW</a:t>
            </a:r>
            <a:endParaRPr lang="en-US">
              <a:latin typeface="Trebuchet MS" panose="020B0603020202020204" pitchFamily="34" charset="0"/>
            </a:endParaRPr>
          </a:p>
        </p:txBody>
      </p:sp>
      <p:sp>
        <p:nvSpPr>
          <p:cNvPr id="25" name="TextBox 24">
            <a:extLst>
              <a:ext uri="{FF2B5EF4-FFF2-40B4-BE49-F238E27FC236}">
                <a16:creationId xmlns:a16="http://schemas.microsoft.com/office/drawing/2014/main" id="{546C7BBE-6FA4-BD91-9E94-A405891DD4B5}"/>
              </a:ext>
            </a:extLst>
          </p:cNvPr>
          <p:cNvSpPr txBox="1"/>
          <p:nvPr/>
        </p:nvSpPr>
        <p:spPr>
          <a:xfrm>
            <a:off x="6168897" y="1839624"/>
            <a:ext cx="2279491" cy="36933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Trebuchet MS" panose="020B0603020202020204" pitchFamily="34" charset="0"/>
              </a:rPr>
              <a:t>Conversion Rates are Falling in NA, indicating poor merchandising</a:t>
            </a:r>
            <a:endParaRPr lang="en-US">
              <a:latin typeface="Trebuchet MS" panose="020B0603020202020204" pitchFamily="34" charset="0"/>
            </a:endParaRPr>
          </a:p>
        </p:txBody>
      </p:sp>
      <p:sp>
        <p:nvSpPr>
          <p:cNvPr id="26" name="TextBox 25">
            <a:extLst>
              <a:ext uri="{FF2B5EF4-FFF2-40B4-BE49-F238E27FC236}">
                <a16:creationId xmlns:a16="http://schemas.microsoft.com/office/drawing/2014/main" id="{86221F59-032B-DC8B-8740-D64EDB8962E8}"/>
              </a:ext>
            </a:extLst>
          </p:cNvPr>
          <p:cNvSpPr txBox="1"/>
          <p:nvPr/>
        </p:nvSpPr>
        <p:spPr>
          <a:xfrm>
            <a:off x="6165302" y="2332048"/>
            <a:ext cx="2279491" cy="36933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latin typeface="Trebuchet MS" panose="020B0603020202020204" pitchFamily="34" charset="0"/>
              </a:rPr>
              <a:t>Price Markdowns are hurting margins and discounting premium-brand feel</a:t>
            </a:r>
            <a:endParaRPr lang="en-US">
              <a:latin typeface="Trebuchet MS" panose="020B0603020202020204" pitchFamily="34" charset="0"/>
            </a:endParaRPr>
          </a:p>
        </p:txBody>
      </p:sp>
      <p:sp>
        <p:nvSpPr>
          <p:cNvPr id="27" name="Rectangle 26">
            <a:extLst>
              <a:ext uri="{FF2B5EF4-FFF2-40B4-BE49-F238E27FC236}">
                <a16:creationId xmlns:a16="http://schemas.microsoft.com/office/drawing/2014/main" id="{EBE0CDFC-61C1-63BB-33FC-8A82F10D4877}"/>
              </a:ext>
            </a:extLst>
          </p:cNvPr>
          <p:cNvSpPr/>
          <p:nvPr/>
        </p:nvSpPr>
        <p:spPr>
          <a:xfrm>
            <a:off x="5833000" y="2776808"/>
            <a:ext cx="2603840" cy="529447"/>
          </a:xfrm>
          <a:prstGeom prst="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cxnSp>
        <p:nvCxnSpPr>
          <p:cNvPr id="29" name="Straight Arrow Connector 28">
            <a:extLst>
              <a:ext uri="{FF2B5EF4-FFF2-40B4-BE49-F238E27FC236}">
                <a16:creationId xmlns:a16="http://schemas.microsoft.com/office/drawing/2014/main" id="{B9A48365-2184-1EF4-7433-4CD86940A710}"/>
              </a:ext>
            </a:extLst>
          </p:cNvPr>
          <p:cNvCxnSpPr>
            <a:cxnSpLocks/>
          </p:cNvCxnSpPr>
          <p:nvPr/>
        </p:nvCxnSpPr>
        <p:spPr>
          <a:xfrm flipV="1">
            <a:off x="273389" y="3680297"/>
            <a:ext cx="3194105" cy="18130"/>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30" name="Text Placeholder 4">
            <a:extLst>
              <a:ext uri="{FF2B5EF4-FFF2-40B4-BE49-F238E27FC236}">
                <a16:creationId xmlns:a16="http://schemas.microsoft.com/office/drawing/2014/main" id="{5BD93520-5DC3-4426-EFE5-D4DF5B479E26}"/>
              </a:ext>
            </a:extLst>
          </p:cNvPr>
          <p:cNvSpPr txBox="1">
            <a:spLocks/>
          </p:cNvSpPr>
          <p:nvPr/>
        </p:nvSpPr>
        <p:spPr>
          <a:xfrm>
            <a:off x="257443" y="3402009"/>
            <a:ext cx="3216196" cy="25059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latin typeface="Trebuchet MS" panose="020B0603020202020204" pitchFamily="34" charset="0"/>
              </a:rPr>
              <a:t>Street View Vs Our View</a:t>
            </a:r>
            <a:endParaRPr lang="en-US">
              <a:latin typeface="Trebuchet MS" panose="020B0603020202020204" pitchFamily="34" charset="0"/>
            </a:endParaRPr>
          </a:p>
        </p:txBody>
      </p:sp>
      <p:sp>
        <p:nvSpPr>
          <p:cNvPr id="17" name="Rectangle 16">
            <a:extLst>
              <a:ext uri="{FF2B5EF4-FFF2-40B4-BE49-F238E27FC236}">
                <a16:creationId xmlns:a16="http://schemas.microsoft.com/office/drawing/2014/main" id="{FBF42024-CF9B-6A16-9117-AA5FE94D6464}"/>
              </a:ext>
            </a:extLst>
          </p:cNvPr>
          <p:cNvSpPr/>
          <p:nvPr/>
        </p:nvSpPr>
        <p:spPr>
          <a:xfrm rot="16200000">
            <a:off x="-182046" y="4234745"/>
            <a:ext cx="1141443" cy="251246"/>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Trebuchet MS" panose="020B0603020202020204" pitchFamily="34" charset="0"/>
                <a:cs typeface="Arial"/>
              </a:rPr>
              <a:t>Street</a:t>
            </a:r>
          </a:p>
        </p:txBody>
      </p:sp>
      <p:sp>
        <p:nvSpPr>
          <p:cNvPr id="32" name="Rectangle 31">
            <a:extLst>
              <a:ext uri="{FF2B5EF4-FFF2-40B4-BE49-F238E27FC236}">
                <a16:creationId xmlns:a16="http://schemas.microsoft.com/office/drawing/2014/main" id="{E75F26F4-5ACE-4073-7B5D-0A329313CCE5}"/>
              </a:ext>
            </a:extLst>
          </p:cNvPr>
          <p:cNvSpPr/>
          <p:nvPr/>
        </p:nvSpPr>
        <p:spPr>
          <a:xfrm rot="16200000">
            <a:off x="-196393" y="5480081"/>
            <a:ext cx="1169727" cy="260743"/>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latin typeface="Trebuchet MS" panose="020B0603020202020204" pitchFamily="34" charset="0"/>
                <a:cs typeface="Arial"/>
              </a:rPr>
              <a:t>Our View</a:t>
            </a:r>
          </a:p>
        </p:txBody>
      </p:sp>
      <p:sp>
        <p:nvSpPr>
          <p:cNvPr id="33" name="Rectangle 32">
            <a:extLst>
              <a:ext uri="{FF2B5EF4-FFF2-40B4-BE49-F238E27FC236}">
                <a16:creationId xmlns:a16="http://schemas.microsoft.com/office/drawing/2014/main" id="{467A4109-C33D-E00F-9C6C-DD511EC0549C}"/>
              </a:ext>
            </a:extLst>
          </p:cNvPr>
          <p:cNvSpPr/>
          <p:nvPr/>
        </p:nvSpPr>
        <p:spPr>
          <a:xfrm>
            <a:off x="570886" y="3784499"/>
            <a:ext cx="2895800" cy="1134057"/>
          </a:xfrm>
          <a:prstGeom prst="rect">
            <a:avLst/>
          </a:prstGeom>
          <a:noFill/>
          <a:ln w="28575">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panose="020B0603020202020204" pitchFamily="34" charset="0"/>
            </a:endParaRPr>
          </a:p>
        </p:txBody>
      </p:sp>
      <p:sp>
        <p:nvSpPr>
          <p:cNvPr id="31" name="TextBox 30">
            <a:extLst>
              <a:ext uri="{FF2B5EF4-FFF2-40B4-BE49-F238E27FC236}">
                <a16:creationId xmlns:a16="http://schemas.microsoft.com/office/drawing/2014/main" id="{9A0A096F-677D-C042-5AED-85D26A0AAAD8}"/>
              </a:ext>
            </a:extLst>
          </p:cNvPr>
          <p:cNvSpPr txBox="1"/>
          <p:nvPr/>
        </p:nvSpPr>
        <p:spPr>
          <a:xfrm>
            <a:off x="568192" y="3768812"/>
            <a:ext cx="2899791" cy="1160725"/>
          </a:xfrm>
          <a:prstGeom prst="rect">
            <a:avLst/>
          </a:prstGeom>
          <a:solidFill>
            <a:srgbClr val="F7D4D9"/>
          </a:solidFill>
          <a:ln w="28575">
            <a:solidFill>
              <a:schemeClr val="tx1"/>
            </a:solidFill>
            <a:extLst>
              <a:ext uri="{C807C97D-BFC1-408E-A445-0C87EB9F89A2}">
                <ask:lineSketchStyleProps xmlns:ask="http://schemas.microsoft.com/office/drawing/2018/sketchyshape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chemeClr val="tx1"/>
                </a:solidFill>
                <a:latin typeface="Trebuchet MS" panose="020B0603020202020204" pitchFamily="34" charset="0"/>
              </a:rPr>
              <a:t>The market is pricing in limited growth for Lululemon in 2026 because it views North America as increasingly saturated. From this perspective, the recent revenue stall reflects structural deceleration, with intensifying competition weakening pricing power and pressuring market share.</a:t>
            </a:r>
            <a:endParaRPr lang="en-US">
              <a:solidFill>
                <a:schemeClr val="tx1"/>
              </a:solidFill>
              <a:latin typeface="Trebuchet MS" panose="020B0603020202020204" pitchFamily="34" charset="0"/>
            </a:endParaRPr>
          </a:p>
        </p:txBody>
      </p:sp>
      <p:sp>
        <p:nvSpPr>
          <p:cNvPr id="35" name="TextBox 34">
            <a:extLst>
              <a:ext uri="{FF2B5EF4-FFF2-40B4-BE49-F238E27FC236}">
                <a16:creationId xmlns:a16="http://schemas.microsoft.com/office/drawing/2014/main" id="{041B43E7-1091-DDB8-6888-0482190E3887}"/>
              </a:ext>
            </a:extLst>
          </p:cNvPr>
          <p:cNvSpPr txBox="1"/>
          <p:nvPr/>
        </p:nvSpPr>
        <p:spPr>
          <a:xfrm>
            <a:off x="575106" y="5024250"/>
            <a:ext cx="2890141" cy="1178276"/>
          </a:xfrm>
          <a:prstGeom prst="rect">
            <a:avLst/>
          </a:prstGeom>
          <a:solidFill>
            <a:srgbClr val="EAFAEC"/>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Trebuchet MS" panose="020B0603020202020204" pitchFamily="34" charset="0"/>
              </a:rPr>
              <a:t>Lululemon continues to perform strongly internationally, and the recent softness in North America is better explained by fixable execution missteps than by any structural deterioration in the market. With targeted operational adjustments, the business can re-accelerate and regain momentum.</a:t>
            </a:r>
            <a:endParaRPr lang="en-US">
              <a:latin typeface="Trebuchet MS" panose="020B0603020202020204" pitchFamily="34" charset="0"/>
            </a:endParaRPr>
          </a:p>
        </p:txBody>
      </p:sp>
      <p:pic>
        <p:nvPicPr>
          <p:cNvPr id="38" name="Picture Placeholder 15" descr="A white letter in a red circle&#10;&#10;AI-generated content may be incorrect.">
            <a:extLst>
              <a:ext uri="{FF2B5EF4-FFF2-40B4-BE49-F238E27FC236}">
                <a16:creationId xmlns:a16="http://schemas.microsoft.com/office/drawing/2014/main" id="{9B58BDB0-DA62-3C0E-738E-750ADD41FA4E}"/>
              </a:ext>
            </a:extLst>
          </p:cNvPr>
          <p:cNvPicPr>
            <a:picLocks noChangeAspect="1"/>
          </p:cNvPicPr>
          <p:nvPr/>
        </p:nvPicPr>
        <p:blipFill>
          <a:blip r:embed="rId3">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39" name="Text Placeholder 2">
            <a:extLst>
              <a:ext uri="{FF2B5EF4-FFF2-40B4-BE49-F238E27FC236}">
                <a16:creationId xmlns:a16="http://schemas.microsoft.com/office/drawing/2014/main" id="{CBDC7EED-2914-E418-AB73-CB2F201C7240}"/>
              </a:ext>
            </a:extLst>
          </p:cNvPr>
          <p:cNvSpPr txBox="1">
            <a:spLocks/>
          </p:cNvSpPr>
          <p:nvPr/>
        </p:nvSpPr>
        <p:spPr>
          <a:xfrm>
            <a:off x="270000" y="6443935"/>
            <a:ext cx="5155493" cy="221018"/>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a:latin typeface="Trebuchet MS"/>
              </a:rPr>
              <a:t>Sources: Lululemon public filings, Yahoo Finance, Bloomberg Analyst Recommendations, Google Trends</a:t>
            </a:r>
          </a:p>
        </p:txBody>
      </p:sp>
      <p:pic>
        <p:nvPicPr>
          <p:cNvPr id="15" name="Picture 14">
            <a:extLst>
              <a:ext uri="{FF2B5EF4-FFF2-40B4-BE49-F238E27FC236}">
                <a16:creationId xmlns:a16="http://schemas.microsoft.com/office/drawing/2014/main" id="{FC29B227-A9D8-5452-98B7-2C3DE85F3B33}"/>
              </a:ext>
            </a:extLst>
          </p:cNvPr>
          <p:cNvPicPr>
            <a:picLocks noChangeAspect="1"/>
          </p:cNvPicPr>
          <p:nvPr/>
        </p:nvPicPr>
        <p:blipFill>
          <a:blip r:embed="rId4"/>
          <a:stretch>
            <a:fillRect/>
          </a:stretch>
        </p:blipFill>
        <p:spPr>
          <a:xfrm>
            <a:off x="3628918" y="4130141"/>
            <a:ext cx="3038661" cy="2028231"/>
          </a:xfrm>
          <a:prstGeom prst="rect">
            <a:avLst/>
          </a:prstGeom>
        </p:spPr>
      </p:pic>
      <p:sp>
        <p:nvSpPr>
          <p:cNvPr id="37" name="Text Placeholder 4">
            <a:extLst>
              <a:ext uri="{FF2B5EF4-FFF2-40B4-BE49-F238E27FC236}">
                <a16:creationId xmlns:a16="http://schemas.microsoft.com/office/drawing/2014/main" id="{CBFC6AA9-831F-C777-EF95-5E74E595BF6F}"/>
              </a:ext>
            </a:extLst>
          </p:cNvPr>
          <p:cNvSpPr txBox="1">
            <a:spLocks/>
          </p:cNvSpPr>
          <p:nvPr/>
        </p:nvSpPr>
        <p:spPr>
          <a:xfrm>
            <a:off x="4614366" y="3398936"/>
            <a:ext cx="3288082" cy="25418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latin typeface="Trebuchet MS" panose="020B0603020202020204" pitchFamily="34" charset="0"/>
              </a:rPr>
              <a:t>Web Traffic Confirms Demand Remains Intact</a:t>
            </a:r>
            <a:endParaRPr lang="en-US">
              <a:latin typeface="Trebuchet MS" panose="020B0603020202020204" pitchFamily="34" charset="0"/>
            </a:endParaRPr>
          </a:p>
        </p:txBody>
      </p:sp>
      <p:sp>
        <p:nvSpPr>
          <p:cNvPr id="40" name="Text Placeholder 4">
            <a:extLst>
              <a:ext uri="{FF2B5EF4-FFF2-40B4-BE49-F238E27FC236}">
                <a16:creationId xmlns:a16="http://schemas.microsoft.com/office/drawing/2014/main" id="{71623230-86C6-BBAE-604C-FCBEF54235D3}"/>
              </a:ext>
            </a:extLst>
          </p:cNvPr>
          <p:cNvSpPr txBox="1">
            <a:spLocks/>
          </p:cNvSpPr>
          <p:nvPr/>
        </p:nvSpPr>
        <p:spPr>
          <a:xfrm>
            <a:off x="1321367" y="1374314"/>
            <a:ext cx="3216196" cy="25059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a:latin typeface="Trebuchet MS" panose="020B0603020202020204" pitchFamily="34" charset="0"/>
              </a:rPr>
              <a:t>YOY Revenue Growth by Region</a:t>
            </a:r>
          </a:p>
        </p:txBody>
      </p:sp>
      <p:cxnSp>
        <p:nvCxnSpPr>
          <p:cNvPr id="41" name="Straight Arrow Connector 40">
            <a:extLst>
              <a:ext uri="{FF2B5EF4-FFF2-40B4-BE49-F238E27FC236}">
                <a16:creationId xmlns:a16="http://schemas.microsoft.com/office/drawing/2014/main" id="{15CECD99-EAEE-866A-B1E7-410DC48E27C9}"/>
              </a:ext>
            </a:extLst>
          </p:cNvPr>
          <p:cNvCxnSpPr>
            <a:cxnSpLocks/>
          </p:cNvCxnSpPr>
          <p:nvPr/>
        </p:nvCxnSpPr>
        <p:spPr>
          <a:xfrm>
            <a:off x="1819779" y="1605067"/>
            <a:ext cx="2258811" cy="3535"/>
          </a:xfrm>
          <a:prstGeom prst="straightConnector1">
            <a:avLst/>
          </a:prstGeom>
          <a:ln/>
        </p:spPr>
        <p:style>
          <a:lnRef idx="1">
            <a:schemeClr val="dk1"/>
          </a:lnRef>
          <a:fillRef idx="0">
            <a:schemeClr val="dk1"/>
          </a:fillRef>
          <a:effectRef idx="0">
            <a:schemeClr val="dk1"/>
          </a:effectRef>
          <a:fontRef idx="minor">
            <a:schemeClr val="tx1"/>
          </a:fontRef>
        </p:style>
      </p:cxnSp>
      <p:sp>
        <p:nvSpPr>
          <p:cNvPr id="42" name="TextBox 27">
            <a:extLst>
              <a:ext uri="{FF2B5EF4-FFF2-40B4-BE49-F238E27FC236}">
                <a16:creationId xmlns:a16="http://schemas.microsoft.com/office/drawing/2014/main" id="{2E92F7D1-B4AB-35A6-CF70-3E27AF4B502F}"/>
              </a:ext>
            </a:extLst>
          </p:cNvPr>
          <p:cNvSpPr txBox="1"/>
          <p:nvPr/>
        </p:nvSpPr>
        <p:spPr>
          <a:xfrm>
            <a:off x="5834624" y="2777746"/>
            <a:ext cx="2606573" cy="507831"/>
          </a:xfrm>
          <a:prstGeom prst="rect">
            <a:avLst/>
          </a:prstGeom>
          <a:noFill/>
          <a:ln w="1270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panose="020B0603020202020204" pitchFamily="34" charset="0"/>
              </a:rPr>
              <a:t>Lululemon's stock fell due to fears of decaying market share in America's ass as top-line growth stalled out due to poor </a:t>
            </a:r>
            <a:r>
              <a:rPr lang="en-US" sz="900" err="1">
                <a:latin typeface="Trebuchet MS" panose="020B0603020202020204" pitchFamily="34" charset="0"/>
              </a:rPr>
              <a:t>mgmt</a:t>
            </a:r>
            <a:r>
              <a:rPr lang="en-US" sz="900">
                <a:latin typeface="Trebuchet MS" panose="020B0603020202020204" pitchFamily="34" charset="0"/>
              </a:rPr>
              <a:t> decisions</a:t>
            </a:r>
            <a:endParaRPr lang="en-US" err="1">
              <a:latin typeface="Trebuchet MS" panose="020B0603020202020204" pitchFamily="34" charset="0"/>
            </a:endParaRPr>
          </a:p>
        </p:txBody>
      </p:sp>
      <p:sp>
        <p:nvSpPr>
          <p:cNvPr id="43" name="TextBox 27">
            <a:extLst>
              <a:ext uri="{FF2B5EF4-FFF2-40B4-BE49-F238E27FC236}">
                <a16:creationId xmlns:a16="http://schemas.microsoft.com/office/drawing/2014/main" id="{B2827215-8387-9B47-630C-E4D0C5D050BA}"/>
              </a:ext>
            </a:extLst>
          </p:cNvPr>
          <p:cNvSpPr txBox="1"/>
          <p:nvPr/>
        </p:nvSpPr>
        <p:spPr>
          <a:xfrm>
            <a:off x="5200286" y="4253924"/>
            <a:ext cx="1231202" cy="507831"/>
          </a:xfrm>
          <a:prstGeom prst="rect">
            <a:avLst/>
          </a:prstGeom>
          <a:noFill/>
          <a:ln w="1270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panose="020B0603020202020204" pitchFamily="34" charset="0"/>
              </a:rPr>
              <a:t>Extreme Visits during </a:t>
            </a:r>
            <a:r>
              <a:rPr lang="en-US" sz="900" b="1">
                <a:latin typeface="Trebuchet MS" panose="020B0603020202020204" pitchFamily="34" charset="0"/>
              </a:rPr>
              <a:t>sale periods + holidays</a:t>
            </a:r>
          </a:p>
        </p:txBody>
      </p:sp>
      <p:sp>
        <p:nvSpPr>
          <p:cNvPr id="45" name="Rectangle 44">
            <a:extLst>
              <a:ext uri="{FF2B5EF4-FFF2-40B4-BE49-F238E27FC236}">
                <a16:creationId xmlns:a16="http://schemas.microsoft.com/office/drawing/2014/main" id="{DC16C986-E4BC-D4DC-C370-0C7835F9AF39}"/>
              </a:ext>
            </a:extLst>
          </p:cNvPr>
          <p:cNvSpPr>
            <a:spLocks/>
          </p:cNvSpPr>
          <p:nvPr/>
        </p:nvSpPr>
        <p:spPr>
          <a:xfrm>
            <a:off x="4969762" y="4202204"/>
            <a:ext cx="296692" cy="1209353"/>
          </a:xfrm>
          <a:prstGeom prst="rect">
            <a:avLst/>
          </a:prstGeom>
          <a:noFill/>
          <a:ln>
            <a:solidFill>
              <a:srgbClr val="FF7A7A"/>
            </a:solid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latin typeface="Trebuchet MS" panose="020B0603020202020204" pitchFamily="34" charset="0"/>
            </a:endParaRPr>
          </a:p>
        </p:txBody>
      </p:sp>
      <p:sp>
        <p:nvSpPr>
          <p:cNvPr id="47" name="Rectangle 46">
            <a:extLst>
              <a:ext uri="{FF2B5EF4-FFF2-40B4-BE49-F238E27FC236}">
                <a16:creationId xmlns:a16="http://schemas.microsoft.com/office/drawing/2014/main" id="{57C55150-4007-1F49-2E67-CCB950029F4D}"/>
              </a:ext>
            </a:extLst>
          </p:cNvPr>
          <p:cNvSpPr>
            <a:spLocks/>
          </p:cNvSpPr>
          <p:nvPr/>
        </p:nvSpPr>
        <p:spPr>
          <a:xfrm>
            <a:off x="6393120" y="4216581"/>
            <a:ext cx="296692" cy="1209353"/>
          </a:xfrm>
          <a:prstGeom prst="rect">
            <a:avLst/>
          </a:prstGeom>
          <a:noFill/>
          <a:ln>
            <a:solidFill>
              <a:srgbClr val="FF7A7A"/>
            </a:solid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latin typeface="Trebuchet MS" panose="020B0603020202020204" pitchFamily="34" charset="0"/>
            </a:endParaRPr>
          </a:p>
        </p:txBody>
      </p:sp>
      <p:cxnSp>
        <p:nvCxnSpPr>
          <p:cNvPr id="48" name="Straight Arrow Connector 47">
            <a:extLst>
              <a:ext uri="{FF2B5EF4-FFF2-40B4-BE49-F238E27FC236}">
                <a16:creationId xmlns:a16="http://schemas.microsoft.com/office/drawing/2014/main" id="{A4A28808-1825-639E-0FEB-C8796D5D59C7}"/>
              </a:ext>
            </a:extLst>
          </p:cNvPr>
          <p:cNvCxnSpPr/>
          <p:nvPr/>
        </p:nvCxnSpPr>
        <p:spPr>
          <a:xfrm>
            <a:off x="5110881" y="4229938"/>
            <a:ext cx="289301" cy="878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3AC3698-140D-91F7-7675-A2C004B4BA82}"/>
              </a:ext>
            </a:extLst>
          </p:cNvPr>
          <p:cNvCxnSpPr>
            <a:cxnSpLocks/>
          </p:cNvCxnSpPr>
          <p:nvPr/>
        </p:nvCxnSpPr>
        <p:spPr>
          <a:xfrm flipH="1">
            <a:off x="6266418" y="4291041"/>
            <a:ext cx="217500" cy="109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27">
            <a:extLst>
              <a:ext uri="{FF2B5EF4-FFF2-40B4-BE49-F238E27FC236}">
                <a16:creationId xmlns:a16="http://schemas.microsoft.com/office/drawing/2014/main" id="{73879E78-4E58-262C-B91D-A4180EB0EA08}"/>
              </a:ext>
            </a:extLst>
          </p:cNvPr>
          <p:cNvSpPr txBox="1"/>
          <p:nvPr/>
        </p:nvSpPr>
        <p:spPr>
          <a:xfrm>
            <a:off x="7187885" y="3741187"/>
            <a:ext cx="1459468" cy="230832"/>
          </a:xfrm>
          <a:prstGeom prst="rect">
            <a:avLst/>
          </a:prstGeom>
          <a:noFill/>
          <a:ln w="1270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b="1">
                <a:solidFill>
                  <a:schemeClr val="bg1"/>
                </a:solidFill>
                <a:latin typeface="Trebuchet MS" panose="020B0603020202020204" pitchFamily="34" charset="0"/>
              </a:rPr>
              <a:t>Website Traffic Visits</a:t>
            </a:r>
          </a:p>
        </p:txBody>
      </p:sp>
      <p:cxnSp>
        <p:nvCxnSpPr>
          <p:cNvPr id="28" name="Straight Arrow Connector 27">
            <a:extLst>
              <a:ext uri="{FF2B5EF4-FFF2-40B4-BE49-F238E27FC236}">
                <a16:creationId xmlns:a16="http://schemas.microsoft.com/office/drawing/2014/main" id="{FB28EFE9-DB1D-3A2B-AA5D-A1F9E8F7A352}"/>
              </a:ext>
            </a:extLst>
          </p:cNvPr>
          <p:cNvCxnSpPr>
            <a:cxnSpLocks/>
          </p:cNvCxnSpPr>
          <p:nvPr/>
        </p:nvCxnSpPr>
        <p:spPr>
          <a:xfrm flipV="1">
            <a:off x="6802587" y="9633739"/>
            <a:ext cx="3194105" cy="18130"/>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D113CA7-3170-E175-1F4F-CA7901511BC8}"/>
              </a:ext>
            </a:extLst>
          </p:cNvPr>
          <p:cNvCxnSpPr>
            <a:cxnSpLocks/>
          </p:cNvCxnSpPr>
          <p:nvPr/>
        </p:nvCxnSpPr>
        <p:spPr>
          <a:xfrm>
            <a:off x="3640358" y="3683370"/>
            <a:ext cx="5231978" cy="14254"/>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65" name="Rectangle 64">
            <a:extLst>
              <a:ext uri="{FF2B5EF4-FFF2-40B4-BE49-F238E27FC236}">
                <a16:creationId xmlns:a16="http://schemas.microsoft.com/office/drawing/2014/main" id="{A16BC1E4-9E8C-B242-E4AE-E45EC8461ADA}"/>
              </a:ext>
            </a:extLst>
          </p:cNvPr>
          <p:cNvSpPr>
            <a:spLocks/>
          </p:cNvSpPr>
          <p:nvPr/>
        </p:nvSpPr>
        <p:spPr>
          <a:xfrm rot="5400000">
            <a:off x="7811379" y="3828867"/>
            <a:ext cx="179247" cy="1815178"/>
          </a:xfrm>
          <a:prstGeom prst="rect">
            <a:avLst/>
          </a:prstGeom>
          <a:solidFill>
            <a:srgbClr val="C00000"/>
          </a:solidFill>
          <a:ln>
            <a:no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latin typeface="Trebuchet MS" panose="020B0603020202020204" pitchFamily="34" charset="0"/>
            </a:endParaRPr>
          </a:p>
        </p:txBody>
      </p:sp>
      <p:sp>
        <p:nvSpPr>
          <p:cNvPr id="66" name="TextBox 27">
            <a:extLst>
              <a:ext uri="{FF2B5EF4-FFF2-40B4-BE49-F238E27FC236}">
                <a16:creationId xmlns:a16="http://schemas.microsoft.com/office/drawing/2014/main" id="{61122CAB-1B9B-8C74-946E-3790CC85F619}"/>
              </a:ext>
            </a:extLst>
          </p:cNvPr>
          <p:cNvSpPr txBox="1"/>
          <p:nvPr/>
        </p:nvSpPr>
        <p:spPr>
          <a:xfrm>
            <a:off x="7000688" y="4613102"/>
            <a:ext cx="1815305" cy="446276"/>
          </a:xfrm>
          <a:prstGeom prst="rect">
            <a:avLst/>
          </a:prstGeom>
          <a:noFill/>
          <a:ln w="1270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b="1">
                <a:solidFill>
                  <a:schemeClr val="bg1"/>
                </a:solidFill>
                <a:latin typeface="Trebuchet MS" panose="020B0603020202020204" pitchFamily="34" charset="0"/>
              </a:rPr>
              <a:t>Conversion Gap</a:t>
            </a:r>
            <a:endParaRPr lang="en-US">
              <a:solidFill>
                <a:schemeClr val="bg1"/>
              </a:solidFill>
              <a:latin typeface="Trebuchet MS" panose="020B0603020202020204" pitchFamily="34" charset="0"/>
            </a:endParaRPr>
          </a:p>
          <a:p>
            <a:pPr algn="ctr"/>
            <a:endParaRPr lang="en-US">
              <a:latin typeface="Trebuchet MS" panose="020B0603020202020204" pitchFamily="34" charset="0"/>
            </a:endParaRPr>
          </a:p>
        </p:txBody>
      </p:sp>
      <p:sp>
        <p:nvSpPr>
          <p:cNvPr id="67" name="TextBox 27">
            <a:extLst>
              <a:ext uri="{FF2B5EF4-FFF2-40B4-BE49-F238E27FC236}">
                <a16:creationId xmlns:a16="http://schemas.microsoft.com/office/drawing/2014/main" id="{12272C7B-2D62-90CF-AD1F-F304282D34C0}"/>
              </a:ext>
            </a:extLst>
          </p:cNvPr>
          <p:cNvSpPr txBox="1"/>
          <p:nvPr/>
        </p:nvSpPr>
        <p:spPr>
          <a:xfrm>
            <a:off x="6674980" y="4806401"/>
            <a:ext cx="2467112" cy="646331"/>
          </a:xfrm>
          <a:prstGeom prst="rect">
            <a:avLst/>
          </a:prstGeom>
          <a:noFill/>
          <a:ln w="1270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panose="020B0603020202020204" pitchFamily="34" charset="0"/>
              </a:rPr>
              <a:t>Despite resilient top-of-funnel demand, North America's revenue softness suggests a conversion and merchandising leak, not a collapse in consumer interest. </a:t>
            </a:r>
          </a:p>
        </p:txBody>
      </p:sp>
      <p:sp>
        <p:nvSpPr>
          <p:cNvPr id="71" name="TextBox 27">
            <a:extLst>
              <a:ext uri="{FF2B5EF4-FFF2-40B4-BE49-F238E27FC236}">
                <a16:creationId xmlns:a16="http://schemas.microsoft.com/office/drawing/2014/main" id="{2E5F22F6-3A3E-D529-292F-93EA52F68134}"/>
              </a:ext>
            </a:extLst>
          </p:cNvPr>
          <p:cNvSpPr txBox="1"/>
          <p:nvPr/>
        </p:nvSpPr>
        <p:spPr>
          <a:xfrm>
            <a:off x="6670217" y="3899178"/>
            <a:ext cx="2471874" cy="784830"/>
          </a:xfrm>
          <a:prstGeom prst="rect">
            <a:avLst/>
          </a:prstGeom>
          <a:noFill/>
          <a:ln w="1270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panose="020B0603020202020204" pitchFamily="34" charset="0"/>
              </a:rPr>
              <a:t>Across the athleisure set, Lululemon continues to command a meaningful share of online traffic/interest, which is a strong signal that brand relevance and consumer intent in North America remains intact.</a:t>
            </a:r>
            <a:endParaRPr lang="en-US">
              <a:latin typeface="Trebuchet MS" panose="020B0603020202020204" pitchFamily="34" charset="0"/>
            </a:endParaRPr>
          </a:p>
        </p:txBody>
      </p:sp>
      <p:cxnSp>
        <p:nvCxnSpPr>
          <p:cNvPr id="55" name="Straight Arrow Connector 54">
            <a:extLst>
              <a:ext uri="{FF2B5EF4-FFF2-40B4-BE49-F238E27FC236}">
                <a16:creationId xmlns:a16="http://schemas.microsoft.com/office/drawing/2014/main" id="{0670EC63-BD0D-0BE0-0F57-92888227FD04}"/>
              </a:ext>
            </a:extLst>
          </p:cNvPr>
          <p:cNvCxnSpPr>
            <a:cxnSpLocks/>
          </p:cNvCxnSpPr>
          <p:nvPr/>
        </p:nvCxnSpPr>
        <p:spPr>
          <a:xfrm>
            <a:off x="3802311" y="4097337"/>
            <a:ext cx="2787942" cy="3436"/>
          </a:xfrm>
          <a:prstGeom prst="straightConnector1">
            <a:avLst/>
          </a:prstGeom>
          <a:ln/>
        </p:spPr>
        <p:style>
          <a:lnRef idx="1">
            <a:schemeClr val="dk1"/>
          </a:lnRef>
          <a:fillRef idx="0">
            <a:schemeClr val="dk1"/>
          </a:fillRef>
          <a:effectRef idx="0">
            <a:schemeClr val="dk1"/>
          </a:effectRef>
          <a:fontRef idx="minor">
            <a:schemeClr val="tx1"/>
          </a:fontRef>
        </p:style>
      </p:cxnSp>
      <p:sp>
        <p:nvSpPr>
          <p:cNvPr id="56" name="Text Placeholder 4">
            <a:extLst>
              <a:ext uri="{FF2B5EF4-FFF2-40B4-BE49-F238E27FC236}">
                <a16:creationId xmlns:a16="http://schemas.microsoft.com/office/drawing/2014/main" id="{D7BEC7D7-FBB1-D843-3BA2-703380D61FAB}"/>
              </a:ext>
            </a:extLst>
          </p:cNvPr>
          <p:cNvSpPr txBox="1">
            <a:spLocks/>
          </p:cNvSpPr>
          <p:nvPr/>
        </p:nvSpPr>
        <p:spPr>
          <a:xfrm>
            <a:off x="3590421" y="3901424"/>
            <a:ext cx="3187621" cy="16918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a:latin typeface="Trebuchet MS" panose="020B0603020202020204" pitchFamily="34" charset="0"/>
              </a:rPr>
              <a:t>Weekly Relative Website Traffic Since 2023 (NA)</a:t>
            </a:r>
          </a:p>
        </p:txBody>
      </p:sp>
      <p:sp>
        <p:nvSpPr>
          <p:cNvPr id="6" name="Rectangle 5">
            <a:extLst>
              <a:ext uri="{FF2B5EF4-FFF2-40B4-BE49-F238E27FC236}">
                <a16:creationId xmlns:a16="http://schemas.microsoft.com/office/drawing/2014/main" id="{7D0A91EF-0FA9-5020-E0DC-C5016A550532}"/>
              </a:ext>
            </a:extLst>
          </p:cNvPr>
          <p:cNvSpPr>
            <a:spLocks/>
          </p:cNvSpPr>
          <p:nvPr/>
        </p:nvSpPr>
        <p:spPr>
          <a:xfrm rot="5400000">
            <a:off x="7812636" y="4607580"/>
            <a:ext cx="179247" cy="1815178"/>
          </a:xfrm>
          <a:prstGeom prst="rect">
            <a:avLst/>
          </a:prstGeom>
          <a:solidFill>
            <a:srgbClr val="C00000"/>
          </a:solidFill>
          <a:ln>
            <a:no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latin typeface="Trebuchet MS" panose="020B0603020202020204" pitchFamily="34" charset="0"/>
            </a:endParaRPr>
          </a:p>
        </p:txBody>
      </p:sp>
      <p:sp>
        <p:nvSpPr>
          <p:cNvPr id="46" name="TextBox 27">
            <a:extLst>
              <a:ext uri="{FF2B5EF4-FFF2-40B4-BE49-F238E27FC236}">
                <a16:creationId xmlns:a16="http://schemas.microsoft.com/office/drawing/2014/main" id="{91E2EFA8-95EB-2762-A9A0-0969A3EE2001}"/>
              </a:ext>
            </a:extLst>
          </p:cNvPr>
          <p:cNvSpPr txBox="1"/>
          <p:nvPr/>
        </p:nvSpPr>
        <p:spPr>
          <a:xfrm>
            <a:off x="7017490" y="5399753"/>
            <a:ext cx="1815305" cy="230832"/>
          </a:xfrm>
          <a:prstGeom prst="rect">
            <a:avLst/>
          </a:prstGeom>
          <a:noFill/>
          <a:ln w="1270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b="1">
                <a:solidFill>
                  <a:schemeClr val="bg1"/>
                </a:solidFill>
                <a:latin typeface="Trebuchet MS" panose="020B0603020202020204" pitchFamily="34" charset="0"/>
              </a:rPr>
              <a:t>Surge Demand During Q4</a:t>
            </a:r>
            <a:endParaRPr lang="en-US">
              <a:solidFill>
                <a:schemeClr val="bg1"/>
              </a:solidFill>
              <a:latin typeface="Trebuchet MS" panose="020B0603020202020204" pitchFamily="34" charset="0"/>
            </a:endParaRPr>
          </a:p>
        </p:txBody>
      </p:sp>
      <p:sp>
        <p:nvSpPr>
          <p:cNvPr id="51" name="TextBox 27">
            <a:extLst>
              <a:ext uri="{FF2B5EF4-FFF2-40B4-BE49-F238E27FC236}">
                <a16:creationId xmlns:a16="http://schemas.microsoft.com/office/drawing/2014/main" id="{5FC489DB-1131-0B77-0AF8-41858425416A}"/>
              </a:ext>
            </a:extLst>
          </p:cNvPr>
          <p:cNvSpPr txBox="1"/>
          <p:nvPr/>
        </p:nvSpPr>
        <p:spPr>
          <a:xfrm>
            <a:off x="6690525" y="5556540"/>
            <a:ext cx="2457587" cy="651093"/>
          </a:xfrm>
          <a:prstGeom prst="rect">
            <a:avLst/>
          </a:prstGeom>
          <a:noFill/>
          <a:ln w="1270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panose="020B0603020202020204" pitchFamily="34" charset="0"/>
              </a:rPr>
              <a:t>Extreme Holiday / Black Friday surges indicates that shoppers' demand hasn’t disappeared; instead, it has become more timing and value-sensitive.</a:t>
            </a:r>
            <a:endParaRPr lang="en-US">
              <a:latin typeface="Trebuchet MS" panose="020B0603020202020204" pitchFamily="34" charset="0"/>
            </a:endParaRPr>
          </a:p>
        </p:txBody>
      </p:sp>
    </p:spTree>
    <p:extLst>
      <p:ext uri="{BB962C8B-B14F-4D97-AF65-F5344CB8AC3E}">
        <p14:creationId xmlns:p14="http://schemas.microsoft.com/office/powerpoint/2010/main" val="3092298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3E728-63F0-AC15-87E2-6E1C16C7E424}"/>
            </a:ext>
          </a:extLst>
        </p:cNvPr>
        <p:cNvGrpSpPr/>
        <p:nvPr/>
      </p:nvGrpSpPr>
      <p:grpSpPr>
        <a:xfrm>
          <a:off x="0" y="0"/>
          <a:ext cx="0" cy="0"/>
          <a:chOff x="0" y="0"/>
          <a:chExt cx="0" cy="0"/>
        </a:xfrm>
      </p:grpSpPr>
      <p:pic>
        <p:nvPicPr>
          <p:cNvPr id="42" name="Picture 41" descr="Elliott Sends Letter and Presentation to the Board of Phillips 66">
            <a:extLst>
              <a:ext uri="{FF2B5EF4-FFF2-40B4-BE49-F238E27FC236}">
                <a16:creationId xmlns:a16="http://schemas.microsoft.com/office/drawing/2014/main" id="{8FE51157-FDDA-5E59-AA25-F44BE082FE60}"/>
              </a:ext>
            </a:extLst>
          </p:cNvPr>
          <p:cNvPicPr>
            <a:picLocks noChangeAspect="1"/>
          </p:cNvPicPr>
          <p:nvPr/>
        </p:nvPicPr>
        <p:blipFill>
          <a:blip r:embed="rId2"/>
          <a:srcRect l="-15" t="11166" r="15" b="-11166"/>
          <a:stretch>
            <a:fillRect/>
          </a:stretch>
        </p:blipFill>
        <p:spPr>
          <a:xfrm>
            <a:off x="1029203" y="3605688"/>
            <a:ext cx="1343042" cy="692326"/>
          </a:xfrm>
          <a:prstGeom prst="rect">
            <a:avLst/>
          </a:prstGeom>
        </p:spPr>
      </p:pic>
      <p:sp>
        <p:nvSpPr>
          <p:cNvPr id="25" name="Rectangle 59">
            <a:extLst>
              <a:ext uri="{FF2B5EF4-FFF2-40B4-BE49-F238E27FC236}">
                <a16:creationId xmlns:a16="http://schemas.microsoft.com/office/drawing/2014/main" id="{8536A065-BF80-C103-A638-F44608829C3A}"/>
              </a:ext>
            </a:extLst>
          </p:cNvPr>
          <p:cNvSpPr>
            <a:spLocks/>
          </p:cNvSpPr>
          <p:nvPr/>
        </p:nvSpPr>
        <p:spPr>
          <a:xfrm>
            <a:off x="7551699" y="1427434"/>
            <a:ext cx="1486930" cy="689608"/>
          </a:xfrm>
          <a:prstGeom prst="roundRect">
            <a:avLst/>
          </a:prstGeom>
          <a:noFill/>
          <a:ln w="12700">
            <a:solidFill>
              <a:srgbClr val="BA1E1E"/>
            </a:solid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solidFill>
                <a:schemeClr val="bg1"/>
              </a:solidFill>
              <a:latin typeface="Trebuchet MS" panose="020B0603020202020204" pitchFamily="34" charset="0"/>
            </a:endParaRPr>
          </a:p>
        </p:txBody>
      </p:sp>
      <p:pic>
        <p:nvPicPr>
          <p:cNvPr id="11" name="Picture 10" descr="A graph of red bars&#10;&#10;AI-generated content may be incorrect.">
            <a:extLst>
              <a:ext uri="{FF2B5EF4-FFF2-40B4-BE49-F238E27FC236}">
                <a16:creationId xmlns:a16="http://schemas.microsoft.com/office/drawing/2014/main" id="{8576C1B2-E4EA-EB73-7F77-CBED256C9181}"/>
              </a:ext>
            </a:extLst>
          </p:cNvPr>
          <p:cNvPicPr>
            <a:picLocks noChangeAspect="1"/>
          </p:cNvPicPr>
          <p:nvPr/>
        </p:nvPicPr>
        <p:blipFill>
          <a:blip r:embed="rId3"/>
          <a:stretch>
            <a:fillRect/>
          </a:stretch>
        </p:blipFill>
        <p:spPr>
          <a:xfrm>
            <a:off x="201143" y="1251570"/>
            <a:ext cx="4557651" cy="1952754"/>
          </a:xfrm>
          <a:prstGeom prst="rect">
            <a:avLst/>
          </a:prstGeom>
        </p:spPr>
      </p:pic>
      <p:sp>
        <p:nvSpPr>
          <p:cNvPr id="2" name="Slide Number Placeholder 1">
            <a:extLst>
              <a:ext uri="{FF2B5EF4-FFF2-40B4-BE49-F238E27FC236}">
                <a16:creationId xmlns:a16="http://schemas.microsoft.com/office/drawing/2014/main" id="{2FF48745-BCB0-3220-A45F-8B04C5923491}"/>
              </a:ext>
            </a:extLst>
          </p:cNvPr>
          <p:cNvSpPr>
            <a:spLocks noGrp="1"/>
          </p:cNvSpPr>
          <p:nvPr>
            <p:ph type="sldNum" idx="12"/>
          </p:nvPr>
        </p:nvSpPr>
        <p:spPr/>
        <p:txBody>
          <a:bodyPr/>
          <a:lstStyle/>
          <a:p>
            <a:fld id="{0D61B5D7-6FEB-49B8-9528-EE5550EB872C}" type="slidenum">
              <a:rPr lang="en-CA" smtClean="0">
                <a:latin typeface="Trebuchet MS" panose="020B0603020202020204" pitchFamily="34" charset="0"/>
              </a:rPr>
              <a:pPr/>
              <a:t>9</a:t>
            </a:fld>
            <a:endParaRPr lang="en-CA" sz="800">
              <a:solidFill>
                <a:schemeClr val="tx1"/>
              </a:solidFill>
              <a:latin typeface="Trebuchet MS" panose="020B0603020202020204" pitchFamily="34" charset="0"/>
            </a:endParaRPr>
          </a:p>
        </p:txBody>
      </p:sp>
      <p:sp>
        <p:nvSpPr>
          <p:cNvPr id="3" name="Title 2">
            <a:extLst>
              <a:ext uri="{FF2B5EF4-FFF2-40B4-BE49-F238E27FC236}">
                <a16:creationId xmlns:a16="http://schemas.microsoft.com/office/drawing/2014/main" id="{E3155486-0CD5-ECB7-4061-D22309E566CE}"/>
              </a:ext>
            </a:extLst>
          </p:cNvPr>
          <p:cNvSpPr>
            <a:spLocks noGrp="1"/>
          </p:cNvSpPr>
          <p:nvPr>
            <p:ph type="title"/>
          </p:nvPr>
        </p:nvSpPr>
        <p:spPr>
          <a:xfrm>
            <a:off x="259149" y="197539"/>
            <a:ext cx="8614851" cy="514681"/>
          </a:xfrm>
        </p:spPr>
        <p:txBody>
          <a:bodyPr/>
          <a:lstStyle/>
          <a:p>
            <a:pPr algn="ctr"/>
            <a:r>
              <a:rPr lang="en-US">
                <a:latin typeface="Trebuchet MS" panose="020B0603020202020204" pitchFamily="34" charset="0"/>
              </a:rPr>
              <a:t>Thesis I: North America Reset Drives Re-Rate</a:t>
            </a:r>
          </a:p>
        </p:txBody>
      </p:sp>
      <p:sp>
        <p:nvSpPr>
          <p:cNvPr id="4" name="Text Placeholder 3">
            <a:extLst>
              <a:ext uri="{FF2B5EF4-FFF2-40B4-BE49-F238E27FC236}">
                <a16:creationId xmlns:a16="http://schemas.microsoft.com/office/drawing/2014/main" id="{76F94587-A33D-8049-E17A-8AB960034E84}"/>
              </a:ext>
            </a:extLst>
          </p:cNvPr>
          <p:cNvSpPr>
            <a:spLocks noGrp="1"/>
          </p:cNvSpPr>
          <p:nvPr>
            <p:ph type="body" sz="quarter" idx="14"/>
          </p:nvPr>
        </p:nvSpPr>
        <p:spPr/>
        <p:txBody>
          <a:bodyPr lIns="91440" tIns="45720" rIns="91440" bIns="45720" anchor="t"/>
          <a:lstStyle/>
          <a:p>
            <a:r>
              <a:rPr lang="en-US" dirty="0">
                <a:latin typeface="Trebuchet MS" panose="020B0603020202020204" pitchFamily="34" charset="0"/>
              </a:rPr>
              <a:t>Fantastic Four | SCMC 2025 - Round 1</a:t>
            </a:r>
          </a:p>
        </p:txBody>
      </p:sp>
      <p:sp>
        <p:nvSpPr>
          <p:cNvPr id="8" name="Text Placeholder 4">
            <a:extLst>
              <a:ext uri="{FF2B5EF4-FFF2-40B4-BE49-F238E27FC236}">
                <a16:creationId xmlns:a16="http://schemas.microsoft.com/office/drawing/2014/main" id="{F573B22C-4E61-36C9-AF3C-CCA6F64A0D98}"/>
              </a:ext>
            </a:extLst>
          </p:cNvPr>
          <p:cNvSpPr txBox="1">
            <a:spLocks/>
          </p:cNvSpPr>
          <p:nvPr/>
        </p:nvSpPr>
        <p:spPr>
          <a:xfrm>
            <a:off x="271525" y="562969"/>
            <a:ext cx="8604959" cy="29672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i="1" dirty="0">
                <a:latin typeface="Trebuchet MS"/>
              </a:rPr>
              <a:t>Refreshed leadership group and returned capital to drive future growth </a:t>
            </a:r>
            <a:endParaRPr lang="en-US" i="1">
              <a:latin typeface="Trebuchet MS"/>
            </a:endParaRPr>
          </a:p>
        </p:txBody>
      </p:sp>
      <p:sp>
        <p:nvSpPr>
          <p:cNvPr id="16" name="TextBox 15">
            <a:extLst>
              <a:ext uri="{FF2B5EF4-FFF2-40B4-BE49-F238E27FC236}">
                <a16:creationId xmlns:a16="http://schemas.microsoft.com/office/drawing/2014/main" id="{473637F3-16F4-E696-1408-86AD96145686}"/>
              </a:ext>
            </a:extLst>
          </p:cNvPr>
          <p:cNvSpPr txBox="1"/>
          <p:nvPr/>
        </p:nvSpPr>
        <p:spPr>
          <a:xfrm>
            <a:off x="10114456" y="2492701"/>
            <a:ext cx="35996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Trebuchet MS" panose="020B0603020202020204" pitchFamily="34" charset="0"/>
            </a:endParaRPr>
          </a:p>
        </p:txBody>
      </p:sp>
      <p:cxnSp>
        <p:nvCxnSpPr>
          <p:cNvPr id="29" name="Straight Arrow Connector 28">
            <a:extLst>
              <a:ext uri="{FF2B5EF4-FFF2-40B4-BE49-F238E27FC236}">
                <a16:creationId xmlns:a16="http://schemas.microsoft.com/office/drawing/2014/main" id="{A9FC4524-85F0-E18D-95E7-525D10E8948D}"/>
              </a:ext>
            </a:extLst>
          </p:cNvPr>
          <p:cNvCxnSpPr>
            <a:cxnSpLocks/>
          </p:cNvCxnSpPr>
          <p:nvPr/>
        </p:nvCxnSpPr>
        <p:spPr>
          <a:xfrm flipV="1">
            <a:off x="206028" y="1201919"/>
            <a:ext cx="8675302" cy="23001"/>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30" name="Text Placeholder 4">
            <a:extLst>
              <a:ext uri="{FF2B5EF4-FFF2-40B4-BE49-F238E27FC236}">
                <a16:creationId xmlns:a16="http://schemas.microsoft.com/office/drawing/2014/main" id="{3AB34A4F-8245-CDBA-F25C-52C876273CC4}"/>
              </a:ext>
            </a:extLst>
          </p:cNvPr>
          <p:cNvSpPr txBox="1">
            <a:spLocks/>
          </p:cNvSpPr>
          <p:nvPr/>
        </p:nvSpPr>
        <p:spPr>
          <a:xfrm>
            <a:off x="2003369" y="958268"/>
            <a:ext cx="5077332" cy="25418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latin typeface="Trebuchet MS"/>
              </a:rPr>
              <a:t>Excess Inventory Creates a Clear Reset Lever for Margin Recovery</a:t>
            </a:r>
            <a:endParaRPr lang="en-US">
              <a:latin typeface="Trebuchet MS"/>
            </a:endParaRPr>
          </a:p>
        </p:txBody>
      </p:sp>
      <p:pic>
        <p:nvPicPr>
          <p:cNvPr id="38" name="Picture Placeholder 15" descr="A white letter in a red circle&#10;&#10;AI-generated content may be incorrect.">
            <a:extLst>
              <a:ext uri="{FF2B5EF4-FFF2-40B4-BE49-F238E27FC236}">
                <a16:creationId xmlns:a16="http://schemas.microsoft.com/office/drawing/2014/main" id="{D568856D-E24D-816E-8D21-C65570FD9747}"/>
              </a:ext>
            </a:extLst>
          </p:cNvPr>
          <p:cNvPicPr>
            <a:picLocks noChangeAspect="1"/>
          </p:cNvPicPr>
          <p:nvPr/>
        </p:nvPicPr>
        <p:blipFill>
          <a:blip r:embed="rId4">
            <a:extLst>
              <a:ext uri="{28A0092B-C50C-407E-A947-70E740481C1C}">
                <a14:useLocalDpi xmlns:a14="http://schemas.microsoft.com/office/drawing/2010/main" val="0"/>
              </a:ext>
            </a:extLst>
          </a:blip>
          <a:srcRect l="-10283" t="1891" r="-8884" b="-8355"/>
          <a:stretch>
            <a:fillRect/>
          </a:stretch>
        </p:blipFill>
        <p:spPr>
          <a:xfrm>
            <a:off x="8405706" y="272414"/>
            <a:ext cx="464789" cy="414792"/>
          </a:xfrm>
          <a:prstGeom prst="rect">
            <a:avLst/>
          </a:prstGeom>
        </p:spPr>
      </p:pic>
      <p:sp>
        <p:nvSpPr>
          <p:cNvPr id="39" name="Text Placeholder 2">
            <a:extLst>
              <a:ext uri="{FF2B5EF4-FFF2-40B4-BE49-F238E27FC236}">
                <a16:creationId xmlns:a16="http://schemas.microsoft.com/office/drawing/2014/main" id="{75926069-ED33-8071-B82D-FECC31274DB1}"/>
              </a:ext>
            </a:extLst>
          </p:cNvPr>
          <p:cNvSpPr txBox="1">
            <a:spLocks/>
          </p:cNvSpPr>
          <p:nvPr/>
        </p:nvSpPr>
        <p:spPr>
          <a:xfrm>
            <a:off x="270000" y="6443935"/>
            <a:ext cx="4576249" cy="30884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800" b="0" i="0" u="none" strike="noStrike" cap="none">
                <a:solidFill>
                  <a:schemeClr val="tx1"/>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i="1">
                <a:latin typeface="Trebuchet MS"/>
              </a:rPr>
              <a:t>Sources: Lululemon public company filings, Elliot Investment Management, Reuters </a:t>
            </a:r>
          </a:p>
        </p:txBody>
      </p:sp>
      <p:cxnSp>
        <p:nvCxnSpPr>
          <p:cNvPr id="28" name="Straight Arrow Connector 27">
            <a:extLst>
              <a:ext uri="{FF2B5EF4-FFF2-40B4-BE49-F238E27FC236}">
                <a16:creationId xmlns:a16="http://schemas.microsoft.com/office/drawing/2014/main" id="{D8E4F842-2558-90D3-99FB-93304121D5AF}"/>
              </a:ext>
            </a:extLst>
          </p:cNvPr>
          <p:cNvCxnSpPr>
            <a:cxnSpLocks/>
          </p:cNvCxnSpPr>
          <p:nvPr/>
        </p:nvCxnSpPr>
        <p:spPr>
          <a:xfrm flipV="1">
            <a:off x="6802587" y="9633739"/>
            <a:ext cx="3194105" cy="18130"/>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0" name="Text Placeholder 4">
            <a:extLst>
              <a:ext uri="{FF2B5EF4-FFF2-40B4-BE49-F238E27FC236}">
                <a16:creationId xmlns:a16="http://schemas.microsoft.com/office/drawing/2014/main" id="{758D3CC4-D924-ACE6-CECD-EC52CC44E46C}"/>
              </a:ext>
            </a:extLst>
          </p:cNvPr>
          <p:cNvSpPr txBox="1">
            <a:spLocks/>
          </p:cNvSpPr>
          <p:nvPr/>
        </p:nvSpPr>
        <p:spPr>
          <a:xfrm>
            <a:off x="3227447" y="1646524"/>
            <a:ext cx="1510018" cy="449763"/>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Inventory is</a:t>
            </a:r>
            <a:r>
              <a:rPr lang="en-US" sz="900" b="1">
                <a:latin typeface="Trebuchet MS"/>
              </a:rPr>
              <a:t> outpacing</a:t>
            </a:r>
            <a:r>
              <a:rPr lang="en-US" sz="900">
                <a:latin typeface="Trebuchet MS"/>
              </a:rPr>
              <a:t> sales, showcasing a </a:t>
            </a:r>
            <a:r>
              <a:rPr lang="en-US" sz="900" b="1">
                <a:latin typeface="Trebuchet MS"/>
              </a:rPr>
              <a:t>poor product management</a:t>
            </a:r>
          </a:p>
        </p:txBody>
      </p:sp>
      <p:sp>
        <p:nvSpPr>
          <p:cNvPr id="5" name="Rectangle 4">
            <a:extLst>
              <a:ext uri="{FF2B5EF4-FFF2-40B4-BE49-F238E27FC236}">
                <a16:creationId xmlns:a16="http://schemas.microsoft.com/office/drawing/2014/main" id="{7ABF8632-7E58-80B1-08E8-0B8A0017B3BB}"/>
              </a:ext>
            </a:extLst>
          </p:cNvPr>
          <p:cNvSpPr/>
          <p:nvPr/>
        </p:nvSpPr>
        <p:spPr>
          <a:xfrm>
            <a:off x="1302412" y="1473551"/>
            <a:ext cx="287925" cy="886478"/>
          </a:xfrm>
          <a:prstGeom prst="rect">
            <a:avLst/>
          </a:prstGeom>
          <a:noFill/>
          <a:ln>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a:endParaRPr>
          </a:p>
        </p:txBody>
      </p:sp>
      <p:sp>
        <p:nvSpPr>
          <p:cNvPr id="6" name="Rectangle 5">
            <a:extLst>
              <a:ext uri="{FF2B5EF4-FFF2-40B4-BE49-F238E27FC236}">
                <a16:creationId xmlns:a16="http://schemas.microsoft.com/office/drawing/2014/main" id="{465EB1B8-8DB6-2AC4-99E8-E0FD95FE31A7}"/>
              </a:ext>
            </a:extLst>
          </p:cNvPr>
          <p:cNvSpPr/>
          <p:nvPr/>
        </p:nvSpPr>
        <p:spPr>
          <a:xfrm>
            <a:off x="2657477" y="1599351"/>
            <a:ext cx="287925" cy="814593"/>
          </a:xfrm>
          <a:prstGeom prst="rect">
            <a:avLst/>
          </a:prstGeom>
          <a:noFill/>
          <a:ln>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a:endParaRPr>
          </a:p>
        </p:txBody>
      </p:sp>
      <p:sp>
        <p:nvSpPr>
          <p:cNvPr id="7" name="Rectangle 6">
            <a:extLst>
              <a:ext uri="{FF2B5EF4-FFF2-40B4-BE49-F238E27FC236}">
                <a16:creationId xmlns:a16="http://schemas.microsoft.com/office/drawing/2014/main" id="{4AAA952D-B1BC-AE19-AA89-F452CD9D59C6}"/>
              </a:ext>
            </a:extLst>
          </p:cNvPr>
          <p:cNvSpPr/>
          <p:nvPr/>
        </p:nvSpPr>
        <p:spPr>
          <a:xfrm>
            <a:off x="3987382" y="2221170"/>
            <a:ext cx="280736" cy="138858"/>
          </a:xfrm>
          <a:prstGeom prst="rect">
            <a:avLst/>
          </a:prstGeom>
          <a:noFill/>
          <a:ln>
            <a:solidFill>
              <a:schemeClr val="accent5">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a:endParaRPr>
          </a:p>
        </p:txBody>
      </p:sp>
      <p:sp>
        <p:nvSpPr>
          <p:cNvPr id="12" name="Right Brace 11">
            <a:extLst>
              <a:ext uri="{FF2B5EF4-FFF2-40B4-BE49-F238E27FC236}">
                <a16:creationId xmlns:a16="http://schemas.microsoft.com/office/drawing/2014/main" id="{8ABDCE52-DF30-D41F-1793-3D0A3E94306E}"/>
              </a:ext>
            </a:extLst>
          </p:cNvPr>
          <p:cNvSpPr/>
          <p:nvPr/>
        </p:nvSpPr>
        <p:spPr>
          <a:xfrm>
            <a:off x="3041316" y="1597526"/>
            <a:ext cx="220578" cy="78205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rebuchet MS"/>
            </a:endParaRPr>
          </a:p>
        </p:txBody>
      </p:sp>
      <p:sp>
        <p:nvSpPr>
          <p:cNvPr id="13" name="Rectangle 12">
            <a:extLst>
              <a:ext uri="{FF2B5EF4-FFF2-40B4-BE49-F238E27FC236}">
                <a16:creationId xmlns:a16="http://schemas.microsoft.com/office/drawing/2014/main" id="{299EA97D-75AB-FB23-4CA1-B1D90CE3EF6D}"/>
              </a:ext>
            </a:extLst>
          </p:cNvPr>
          <p:cNvSpPr/>
          <p:nvPr/>
        </p:nvSpPr>
        <p:spPr>
          <a:xfrm>
            <a:off x="3315518" y="1702357"/>
            <a:ext cx="1333321" cy="439392"/>
          </a:xfrm>
          <a:prstGeom prst="rect">
            <a:avLst/>
          </a:prstGeom>
          <a:noFill/>
          <a:ln w="12700">
            <a:solidFill>
              <a:srgbClr val="FF7A7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a:endParaRPr>
          </a:p>
        </p:txBody>
      </p:sp>
      <p:sp>
        <p:nvSpPr>
          <p:cNvPr id="9" name="Rectangle 8">
            <a:extLst>
              <a:ext uri="{FF2B5EF4-FFF2-40B4-BE49-F238E27FC236}">
                <a16:creationId xmlns:a16="http://schemas.microsoft.com/office/drawing/2014/main" id="{7F185688-D913-020A-EB96-AB3FFFC72820}"/>
              </a:ext>
            </a:extLst>
          </p:cNvPr>
          <p:cNvSpPr>
            <a:spLocks/>
          </p:cNvSpPr>
          <p:nvPr/>
        </p:nvSpPr>
        <p:spPr>
          <a:xfrm rot="5400000">
            <a:off x="5753131" y="630821"/>
            <a:ext cx="323019" cy="1604794"/>
          </a:xfrm>
          <a:prstGeom prst="rect">
            <a:avLst/>
          </a:prstGeom>
          <a:solidFill>
            <a:srgbClr val="C00000"/>
          </a:solidFill>
          <a:ln>
            <a:no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latin typeface="Trebuchet MS" panose="020B0603020202020204" pitchFamily="34" charset="0"/>
            </a:endParaRPr>
          </a:p>
        </p:txBody>
      </p:sp>
      <p:sp>
        <p:nvSpPr>
          <p:cNvPr id="14" name="TextBox 27">
            <a:extLst>
              <a:ext uri="{FF2B5EF4-FFF2-40B4-BE49-F238E27FC236}">
                <a16:creationId xmlns:a16="http://schemas.microsoft.com/office/drawing/2014/main" id="{64E8CBA0-F061-F38F-3865-CAE4458876A5}"/>
              </a:ext>
            </a:extLst>
          </p:cNvPr>
          <p:cNvSpPr txBox="1"/>
          <p:nvPr/>
        </p:nvSpPr>
        <p:spPr>
          <a:xfrm>
            <a:off x="5107674" y="1316506"/>
            <a:ext cx="1611795" cy="230832"/>
          </a:xfrm>
          <a:prstGeom prst="rect">
            <a:avLst/>
          </a:prstGeom>
          <a:noFill/>
          <a:ln w="1270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b="1" dirty="0">
                <a:solidFill>
                  <a:schemeClr val="bg1"/>
                </a:solidFill>
                <a:latin typeface="Trebuchet MS"/>
              </a:rPr>
              <a:t>Why the Poor Ratio?</a:t>
            </a:r>
          </a:p>
        </p:txBody>
      </p:sp>
      <p:sp>
        <p:nvSpPr>
          <p:cNvPr id="15" name="Oval 14">
            <a:extLst>
              <a:ext uri="{FF2B5EF4-FFF2-40B4-BE49-F238E27FC236}">
                <a16:creationId xmlns:a16="http://schemas.microsoft.com/office/drawing/2014/main" id="{7F240BA7-4AAA-93DD-7158-C9CB309E72A6}"/>
              </a:ext>
            </a:extLst>
          </p:cNvPr>
          <p:cNvSpPr/>
          <p:nvPr/>
        </p:nvSpPr>
        <p:spPr>
          <a:xfrm>
            <a:off x="4774711" y="1648904"/>
            <a:ext cx="205898" cy="205898"/>
          </a:xfrm>
          <a:prstGeom prst="ellipse">
            <a:avLst/>
          </a:prstGeom>
          <a:solidFill>
            <a:srgbClr val="FA5114">
              <a:alpha val="28000"/>
            </a:srgbClr>
          </a:solidFill>
          <a:ln w="12700">
            <a:solidFill>
              <a:srgbClr val="BA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rebuchet MS"/>
                <a:cs typeface="Arial"/>
              </a:rPr>
              <a:t>1</a:t>
            </a:r>
          </a:p>
        </p:txBody>
      </p:sp>
      <p:sp>
        <p:nvSpPr>
          <p:cNvPr id="18" name="Text Placeholder 4">
            <a:extLst>
              <a:ext uri="{FF2B5EF4-FFF2-40B4-BE49-F238E27FC236}">
                <a16:creationId xmlns:a16="http://schemas.microsoft.com/office/drawing/2014/main" id="{3C1488DE-B775-CF05-AFF0-88596AD64145}"/>
              </a:ext>
            </a:extLst>
          </p:cNvPr>
          <p:cNvSpPr txBox="1">
            <a:spLocks/>
          </p:cNvSpPr>
          <p:nvPr/>
        </p:nvSpPr>
        <p:spPr>
          <a:xfrm>
            <a:off x="5059111" y="1597183"/>
            <a:ext cx="2090665" cy="509123"/>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latin typeface="Trebuchet MS"/>
              </a:rPr>
              <a:t>Inventory outpacing sales suggests Lululemon is producing too much product relative to demand.</a:t>
            </a:r>
            <a:endParaRPr lang="en-US" dirty="0">
              <a:latin typeface="Trebuchet MS"/>
            </a:endParaRPr>
          </a:p>
        </p:txBody>
      </p:sp>
      <p:sp>
        <p:nvSpPr>
          <p:cNvPr id="19" name="Oval 18">
            <a:extLst>
              <a:ext uri="{FF2B5EF4-FFF2-40B4-BE49-F238E27FC236}">
                <a16:creationId xmlns:a16="http://schemas.microsoft.com/office/drawing/2014/main" id="{545BE01F-E015-CE04-71AE-D603E4B7B6EB}"/>
              </a:ext>
            </a:extLst>
          </p:cNvPr>
          <p:cNvSpPr/>
          <p:nvPr/>
        </p:nvSpPr>
        <p:spPr>
          <a:xfrm>
            <a:off x="6878876" y="2223191"/>
            <a:ext cx="205898" cy="205898"/>
          </a:xfrm>
          <a:prstGeom prst="ellipse">
            <a:avLst/>
          </a:prstGeom>
          <a:solidFill>
            <a:srgbClr val="FA5114">
              <a:alpha val="28000"/>
            </a:srgbClr>
          </a:solidFill>
          <a:ln w="12700">
            <a:solidFill>
              <a:srgbClr val="BA1E1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rebuchet MS"/>
                <a:cs typeface="Arial"/>
              </a:rPr>
              <a:t>2</a:t>
            </a:r>
          </a:p>
        </p:txBody>
      </p:sp>
      <p:sp>
        <p:nvSpPr>
          <p:cNvPr id="20" name="Text Placeholder 4">
            <a:extLst>
              <a:ext uri="{FF2B5EF4-FFF2-40B4-BE49-F238E27FC236}">
                <a16:creationId xmlns:a16="http://schemas.microsoft.com/office/drawing/2014/main" id="{591BEEB6-E2F8-67B5-2808-849E5059A2FD}"/>
              </a:ext>
            </a:extLst>
          </p:cNvPr>
          <p:cNvSpPr txBox="1">
            <a:spLocks/>
          </p:cNvSpPr>
          <p:nvPr/>
        </p:nvSpPr>
        <p:spPr>
          <a:xfrm>
            <a:off x="4856175" y="2102785"/>
            <a:ext cx="1951972" cy="35699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900">
                <a:latin typeface="Trebuchet MS"/>
              </a:rPr>
              <a:t>Products are not resonating with customers, leading to longer inventory sell-through</a:t>
            </a:r>
          </a:p>
        </p:txBody>
      </p:sp>
      <p:sp>
        <p:nvSpPr>
          <p:cNvPr id="21" name="Oval 20">
            <a:extLst>
              <a:ext uri="{FF2B5EF4-FFF2-40B4-BE49-F238E27FC236}">
                <a16:creationId xmlns:a16="http://schemas.microsoft.com/office/drawing/2014/main" id="{81D047A5-F682-53A6-0F37-F13E6AF978A6}"/>
              </a:ext>
            </a:extLst>
          </p:cNvPr>
          <p:cNvSpPr/>
          <p:nvPr/>
        </p:nvSpPr>
        <p:spPr>
          <a:xfrm>
            <a:off x="4773621" y="2700916"/>
            <a:ext cx="205898" cy="205898"/>
          </a:xfrm>
          <a:prstGeom prst="ellipse">
            <a:avLst/>
          </a:prstGeom>
          <a:solidFill>
            <a:srgbClr val="FA5114">
              <a:alpha val="28000"/>
            </a:srgbClr>
          </a:solidFill>
          <a:ln w="12700">
            <a:solidFill>
              <a:srgbClr val="BA1E1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Trebuchet MS"/>
                <a:cs typeface="Arial"/>
              </a:rPr>
              <a:t>3</a:t>
            </a:r>
          </a:p>
        </p:txBody>
      </p:sp>
      <p:sp>
        <p:nvSpPr>
          <p:cNvPr id="22" name="Text Placeholder 4">
            <a:extLst>
              <a:ext uri="{FF2B5EF4-FFF2-40B4-BE49-F238E27FC236}">
                <a16:creationId xmlns:a16="http://schemas.microsoft.com/office/drawing/2014/main" id="{9EE04342-9D69-498D-51CC-382C012016C0}"/>
              </a:ext>
            </a:extLst>
          </p:cNvPr>
          <p:cNvSpPr txBox="1">
            <a:spLocks/>
          </p:cNvSpPr>
          <p:nvPr/>
        </p:nvSpPr>
        <p:spPr>
          <a:xfrm>
            <a:off x="5061337" y="2592966"/>
            <a:ext cx="1952121" cy="20894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latin typeface="Trebuchet MS"/>
              </a:rPr>
              <a:t>pricing is too high to clear product at full price, slowing sell-through.</a:t>
            </a:r>
          </a:p>
        </p:txBody>
      </p:sp>
      <p:sp>
        <p:nvSpPr>
          <p:cNvPr id="23" name="Right Brace 22">
            <a:extLst>
              <a:ext uri="{FF2B5EF4-FFF2-40B4-BE49-F238E27FC236}">
                <a16:creationId xmlns:a16="http://schemas.microsoft.com/office/drawing/2014/main" id="{1C62AA0B-5FC6-C6CA-24C4-CEA4A5E53776}"/>
              </a:ext>
            </a:extLst>
          </p:cNvPr>
          <p:cNvSpPr/>
          <p:nvPr/>
        </p:nvSpPr>
        <p:spPr>
          <a:xfrm>
            <a:off x="7138851" y="1645919"/>
            <a:ext cx="381041" cy="1247872"/>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rebuchet MS"/>
            </a:endParaRPr>
          </a:p>
        </p:txBody>
      </p:sp>
      <p:sp>
        <p:nvSpPr>
          <p:cNvPr id="24" name="Text Placeholder 4">
            <a:extLst>
              <a:ext uri="{FF2B5EF4-FFF2-40B4-BE49-F238E27FC236}">
                <a16:creationId xmlns:a16="http://schemas.microsoft.com/office/drawing/2014/main" id="{206FE616-DA55-98BD-597E-C5AE3E6A86D7}"/>
              </a:ext>
            </a:extLst>
          </p:cNvPr>
          <p:cNvSpPr txBox="1">
            <a:spLocks/>
          </p:cNvSpPr>
          <p:nvPr/>
        </p:nvSpPr>
        <p:spPr>
          <a:xfrm>
            <a:off x="7469633" y="1429844"/>
            <a:ext cx="1596169" cy="688079"/>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Higher markdowns to clear excess product, which pressures gross margin and drags earnings.</a:t>
            </a:r>
            <a:endParaRPr lang="en-US">
              <a:latin typeface="Trebuchet MS"/>
            </a:endParaRPr>
          </a:p>
        </p:txBody>
      </p:sp>
      <p:sp>
        <p:nvSpPr>
          <p:cNvPr id="26" name="Text Placeholder 4">
            <a:extLst>
              <a:ext uri="{FF2B5EF4-FFF2-40B4-BE49-F238E27FC236}">
                <a16:creationId xmlns:a16="http://schemas.microsoft.com/office/drawing/2014/main" id="{0DAA5649-BF2C-1654-3B4A-E60E5B5BDF2C}"/>
              </a:ext>
            </a:extLst>
          </p:cNvPr>
          <p:cNvSpPr txBox="1">
            <a:spLocks/>
          </p:cNvSpPr>
          <p:nvPr/>
        </p:nvSpPr>
        <p:spPr>
          <a:xfrm>
            <a:off x="7531446" y="1216253"/>
            <a:ext cx="1538061" cy="21829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b="1" i="1">
                <a:latin typeface="Trebuchet MS"/>
              </a:rPr>
              <a:t>Short-term</a:t>
            </a:r>
            <a:endParaRPr lang="en-US">
              <a:latin typeface="Trebuchet MS"/>
            </a:endParaRPr>
          </a:p>
        </p:txBody>
      </p:sp>
      <p:cxnSp>
        <p:nvCxnSpPr>
          <p:cNvPr id="27" name="Straight Arrow Connector 26">
            <a:extLst>
              <a:ext uri="{FF2B5EF4-FFF2-40B4-BE49-F238E27FC236}">
                <a16:creationId xmlns:a16="http://schemas.microsoft.com/office/drawing/2014/main" id="{A7366AE0-0256-88B1-8CA3-32014FFFE080}"/>
              </a:ext>
            </a:extLst>
          </p:cNvPr>
          <p:cNvCxnSpPr>
            <a:cxnSpLocks/>
          </p:cNvCxnSpPr>
          <p:nvPr/>
        </p:nvCxnSpPr>
        <p:spPr>
          <a:xfrm flipV="1">
            <a:off x="305387" y="3422513"/>
            <a:ext cx="8675302" cy="23001"/>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40" name="Text Placeholder 4">
            <a:extLst>
              <a:ext uri="{FF2B5EF4-FFF2-40B4-BE49-F238E27FC236}">
                <a16:creationId xmlns:a16="http://schemas.microsoft.com/office/drawing/2014/main" id="{903412A1-5454-4143-417A-99B3996C3E14}"/>
              </a:ext>
            </a:extLst>
          </p:cNvPr>
          <p:cNvSpPr txBox="1">
            <a:spLocks/>
          </p:cNvSpPr>
          <p:nvPr/>
        </p:nvSpPr>
        <p:spPr>
          <a:xfrm>
            <a:off x="313075" y="3176759"/>
            <a:ext cx="8674207" cy="232969"/>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latin typeface="Trebuchet MS"/>
              </a:rPr>
              <a:t>... we have reasons to believe Lululemon is at an inflection point</a:t>
            </a:r>
            <a:endParaRPr lang="en-US" dirty="0">
              <a:latin typeface="Trebuchet MS"/>
            </a:endParaRPr>
          </a:p>
        </p:txBody>
      </p:sp>
      <p:sp>
        <p:nvSpPr>
          <p:cNvPr id="41" name="Rectangle 40">
            <a:extLst>
              <a:ext uri="{FF2B5EF4-FFF2-40B4-BE49-F238E27FC236}">
                <a16:creationId xmlns:a16="http://schemas.microsoft.com/office/drawing/2014/main" id="{D151E9B2-84F9-9DF9-E1FF-4A3FC1916BDD}"/>
              </a:ext>
            </a:extLst>
          </p:cNvPr>
          <p:cNvSpPr>
            <a:spLocks/>
          </p:cNvSpPr>
          <p:nvPr/>
        </p:nvSpPr>
        <p:spPr>
          <a:xfrm>
            <a:off x="316425" y="3471888"/>
            <a:ext cx="2768208" cy="220466"/>
          </a:xfrm>
          <a:prstGeom prst="rect">
            <a:avLst/>
          </a:prstGeom>
          <a:solidFill>
            <a:srgbClr val="C00000"/>
          </a:solidFill>
          <a:ln>
            <a:no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200">
                <a:solidFill>
                  <a:schemeClr val="bg1"/>
                </a:solidFill>
                <a:latin typeface="Trebuchet MS"/>
              </a:rPr>
              <a:t>Recent Activist $1 Billion Investment</a:t>
            </a:r>
          </a:p>
        </p:txBody>
      </p:sp>
      <p:sp>
        <p:nvSpPr>
          <p:cNvPr id="44" name="Text Placeholder 4">
            <a:extLst>
              <a:ext uri="{FF2B5EF4-FFF2-40B4-BE49-F238E27FC236}">
                <a16:creationId xmlns:a16="http://schemas.microsoft.com/office/drawing/2014/main" id="{B7DA1107-6EFF-F207-4920-7634E0B2CC3A}"/>
              </a:ext>
            </a:extLst>
          </p:cNvPr>
          <p:cNvSpPr txBox="1">
            <a:spLocks/>
          </p:cNvSpPr>
          <p:nvPr/>
        </p:nvSpPr>
        <p:spPr>
          <a:xfrm>
            <a:off x="74911" y="4362773"/>
            <a:ext cx="359804" cy="33084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Trebuchet MS"/>
              </a:rPr>
              <a:t>1</a:t>
            </a:r>
            <a:endParaRPr lang="en-US" sz="2000" b="1">
              <a:latin typeface="Trebuchet MS"/>
            </a:endParaRPr>
          </a:p>
        </p:txBody>
      </p:sp>
      <p:sp>
        <p:nvSpPr>
          <p:cNvPr id="45" name="Text Placeholder 4">
            <a:extLst>
              <a:ext uri="{FF2B5EF4-FFF2-40B4-BE49-F238E27FC236}">
                <a16:creationId xmlns:a16="http://schemas.microsoft.com/office/drawing/2014/main" id="{396CE384-D579-469D-C4E0-66BA0D3010AD}"/>
              </a:ext>
            </a:extLst>
          </p:cNvPr>
          <p:cNvSpPr txBox="1">
            <a:spLocks/>
          </p:cNvSpPr>
          <p:nvPr/>
        </p:nvSpPr>
        <p:spPr>
          <a:xfrm>
            <a:off x="76826" y="4854732"/>
            <a:ext cx="356211" cy="35816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latin typeface="Trebuchet MS"/>
              </a:rPr>
              <a:t>2</a:t>
            </a:r>
          </a:p>
        </p:txBody>
      </p:sp>
      <p:sp>
        <p:nvSpPr>
          <p:cNvPr id="46" name="Text Placeholder 4">
            <a:extLst>
              <a:ext uri="{FF2B5EF4-FFF2-40B4-BE49-F238E27FC236}">
                <a16:creationId xmlns:a16="http://schemas.microsoft.com/office/drawing/2014/main" id="{C4C0A176-70C3-0DE1-3758-6CF9BC85F4C9}"/>
              </a:ext>
            </a:extLst>
          </p:cNvPr>
          <p:cNvSpPr txBox="1">
            <a:spLocks/>
          </p:cNvSpPr>
          <p:nvPr/>
        </p:nvSpPr>
        <p:spPr>
          <a:xfrm>
            <a:off x="84484" y="5369666"/>
            <a:ext cx="341834" cy="34378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latin typeface="Trebuchet MS"/>
              </a:rPr>
              <a:t>3</a:t>
            </a:r>
          </a:p>
        </p:txBody>
      </p:sp>
      <p:sp>
        <p:nvSpPr>
          <p:cNvPr id="47" name="Text Placeholder 4">
            <a:extLst>
              <a:ext uri="{FF2B5EF4-FFF2-40B4-BE49-F238E27FC236}">
                <a16:creationId xmlns:a16="http://schemas.microsoft.com/office/drawing/2014/main" id="{9227DF8C-CB82-5AD6-ADD0-33E2F9AC2203}"/>
              </a:ext>
            </a:extLst>
          </p:cNvPr>
          <p:cNvSpPr txBox="1">
            <a:spLocks/>
          </p:cNvSpPr>
          <p:nvPr/>
        </p:nvSpPr>
        <p:spPr>
          <a:xfrm>
            <a:off x="299755" y="4370220"/>
            <a:ext cx="2897035" cy="318144"/>
          </a:xfrm>
          <a:prstGeom prst="rect">
            <a:avLst/>
          </a:prstGeom>
          <a:ln>
            <a:noFill/>
          </a:ln>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raises urgency around leadership and the North America reset, making it harder for management to “wait it out”</a:t>
            </a:r>
            <a:endParaRPr lang="en-US">
              <a:latin typeface="Trebuchet MS"/>
            </a:endParaRPr>
          </a:p>
        </p:txBody>
      </p:sp>
      <p:sp>
        <p:nvSpPr>
          <p:cNvPr id="48" name="Text Placeholder 4">
            <a:extLst>
              <a:ext uri="{FF2B5EF4-FFF2-40B4-BE49-F238E27FC236}">
                <a16:creationId xmlns:a16="http://schemas.microsoft.com/office/drawing/2014/main" id="{A843EEFC-EAA0-02EA-544E-550E1D94DD56}"/>
              </a:ext>
            </a:extLst>
          </p:cNvPr>
          <p:cNvSpPr txBox="1">
            <a:spLocks/>
          </p:cNvSpPr>
          <p:nvPr/>
        </p:nvSpPr>
        <p:spPr>
          <a:xfrm>
            <a:off x="299754" y="4890632"/>
            <a:ext cx="2898473" cy="287952"/>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drives clearer KPIs (inventory discipline, markdown rates, etc.) + tighter follow-through </a:t>
            </a:r>
            <a:endParaRPr lang="en-US">
              <a:latin typeface="Trebuchet MS"/>
            </a:endParaRPr>
          </a:p>
        </p:txBody>
      </p:sp>
      <p:sp>
        <p:nvSpPr>
          <p:cNvPr id="51" name="Text Placeholder 4">
            <a:extLst>
              <a:ext uri="{FF2B5EF4-FFF2-40B4-BE49-F238E27FC236}">
                <a16:creationId xmlns:a16="http://schemas.microsoft.com/office/drawing/2014/main" id="{94FE427B-C9E1-70D9-E673-2B6670C294A6}"/>
              </a:ext>
            </a:extLst>
          </p:cNvPr>
          <p:cNvSpPr txBox="1">
            <a:spLocks/>
          </p:cNvSpPr>
          <p:nvPr/>
        </p:nvSpPr>
        <p:spPr>
          <a:xfrm>
            <a:off x="266686" y="5380411"/>
            <a:ext cx="2915725" cy="29226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increases the probability of disciplined capital returns and sharper resource allocation</a:t>
            </a:r>
          </a:p>
        </p:txBody>
      </p:sp>
      <p:cxnSp>
        <p:nvCxnSpPr>
          <p:cNvPr id="55" name="Straight Arrow Connector 54">
            <a:extLst>
              <a:ext uri="{FF2B5EF4-FFF2-40B4-BE49-F238E27FC236}">
                <a16:creationId xmlns:a16="http://schemas.microsoft.com/office/drawing/2014/main" id="{1488ED3E-F679-8B92-730D-F8E33CD26947}"/>
              </a:ext>
            </a:extLst>
          </p:cNvPr>
          <p:cNvCxnSpPr>
            <a:cxnSpLocks/>
          </p:cNvCxnSpPr>
          <p:nvPr/>
        </p:nvCxnSpPr>
        <p:spPr>
          <a:xfrm flipV="1">
            <a:off x="206377" y="5823012"/>
            <a:ext cx="8675302" cy="23001"/>
          </a:xfrm>
          <a:prstGeom prst="straightConnector1">
            <a:avLst/>
          </a:prstGeom>
          <a:ln w="12700">
            <a:prstDash val="dash"/>
          </a:ln>
        </p:spPr>
        <p:style>
          <a:lnRef idx="1">
            <a:schemeClr val="dk1"/>
          </a:lnRef>
          <a:fillRef idx="0">
            <a:schemeClr val="dk1"/>
          </a:fillRef>
          <a:effectRef idx="0">
            <a:schemeClr val="dk1"/>
          </a:effectRef>
          <a:fontRef idx="minor">
            <a:schemeClr val="tx1"/>
          </a:fontRef>
        </p:style>
      </p:cxnSp>
      <p:sp>
        <p:nvSpPr>
          <p:cNvPr id="56" name="Text Placeholder 4">
            <a:extLst>
              <a:ext uri="{FF2B5EF4-FFF2-40B4-BE49-F238E27FC236}">
                <a16:creationId xmlns:a16="http://schemas.microsoft.com/office/drawing/2014/main" id="{CFBCABFB-A38E-73FB-F3DE-F1E949EE0DE8}"/>
              </a:ext>
            </a:extLst>
          </p:cNvPr>
          <p:cNvSpPr txBox="1">
            <a:spLocks/>
          </p:cNvSpPr>
          <p:nvPr/>
        </p:nvSpPr>
        <p:spPr>
          <a:xfrm>
            <a:off x="623" y="4038057"/>
            <a:ext cx="1823398" cy="225781"/>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latin typeface="Trebuchet MS"/>
              </a:rPr>
              <a:t>Inherent Benefits:</a:t>
            </a:r>
            <a:endParaRPr lang="en-US">
              <a:latin typeface="Trebuchet MS"/>
            </a:endParaRPr>
          </a:p>
        </p:txBody>
      </p:sp>
      <p:cxnSp>
        <p:nvCxnSpPr>
          <p:cNvPr id="61" name="Straight Arrow Connector 60">
            <a:extLst>
              <a:ext uri="{FF2B5EF4-FFF2-40B4-BE49-F238E27FC236}">
                <a16:creationId xmlns:a16="http://schemas.microsoft.com/office/drawing/2014/main" id="{24B9205B-998B-797D-8FC1-C530E20B1365}"/>
              </a:ext>
            </a:extLst>
          </p:cNvPr>
          <p:cNvCxnSpPr>
            <a:cxnSpLocks/>
          </p:cNvCxnSpPr>
          <p:nvPr/>
        </p:nvCxnSpPr>
        <p:spPr>
          <a:xfrm flipH="1">
            <a:off x="3200360" y="3461601"/>
            <a:ext cx="8934" cy="2310929"/>
          </a:xfrm>
          <a:prstGeom prst="straightConnector1">
            <a:avLst/>
          </a:prstGeom>
          <a:ln w="12700">
            <a:prstDash val="dash"/>
          </a:ln>
        </p:spPr>
        <p:style>
          <a:lnRef idx="1">
            <a:schemeClr val="dk1"/>
          </a:lnRef>
          <a:fillRef idx="0">
            <a:schemeClr val="dk1"/>
          </a:fillRef>
          <a:effectRef idx="0">
            <a:schemeClr val="dk1"/>
          </a:effectRef>
          <a:fontRef idx="minor">
            <a:schemeClr val="tx1"/>
          </a:fontRef>
        </p:style>
      </p:cxnSp>
      <p:sp>
        <p:nvSpPr>
          <p:cNvPr id="62" name="Rectangle 61">
            <a:extLst>
              <a:ext uri="{FF2B5EF4-FFF2-40B4-BE49-F238E27FC236}">
                <a16:creationId xmlns:a16="http://schemas.microsoft.com/office/drawing/2014/main" id="{BDF57132-4086-507C-2F56-3E639AB57753}"/>
              </a:ext>
            </a:extLst>
          </p:cNvPr>
          <p:cNvSpPr>
            <a:spLocks/>
          </p:cNvSpPr>
          <p:nvPr/>
        </p:nvSpPr>
        <p:spPr>
          <a:xfrm>
            <a:off x="4723216" y="3473749"/>
            <a:ext cx="2768208" cy="220466"/>
          </a:xfrm>
          <a:prstGeom prst="rect">
            <a:avLst/>
          </a:prstGeom>
          <a:solidFill>
            <a:srgbClr val="C00000"/>
          </a:solidFill>
          <a:ln>
            <a:no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200" dirty="0">
                <a:solidFill>
                  <a:schemeClr val="bg1"/>
                </a:solidFill>
                <a:latin typeface="Trebuchet MS"/>
              </a:rPr>
              <a:t>CEO Refresh Coming at Perfect Time</a:t>
            </a:r>
          </a:p>
        </p:txBody>
      </p:sp>
      <p:sp>
        <p:nvSpPr>
          <p:cNvPr id="64" name="Rectangle 59">
            <a:extLst>
              <a:ext uri="{FF2B5EF4-FFF2-40B4-BE49-F238E27FC236}">
                <a16:creationId xmlns:a16="http://schemas.microsoft.com/office/drawing/2014/main" id="{31D6A74D-DE67-DB08-802E-31AB331E26BE}"/>
              </a:ext>
            </a:extLst>
          </p:cNvPr>
          <p:cNvSpPr>
            <a:spLocks/>
          </p:cNvSpPr>
          <p:nvPr/>
        </p:nvSpPr>
        <p:spPr>
          <a:xfrm>
            <a:off x="3831686" y="3740963"/>
            <a:ext cx="2274088" cy="236722"/>
          </a:xfrm>
          <a:prstGeom prst="roundRect">
            <a:avLst/>
          </a:prstGeom>
          <a:noFill/>
          <a:ln w="12700">
            <a:solidFill>
              <a:srgbClr val="BA1E1E"/>
            </a:solid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solidFill>
                <a:schemeClr val="bg1"/>
              </a:solidFill>
              <a:latin typeface="Trebuchet MS" panose="020B0603020202020204" pitchFamily="34" charset="0"/>
            </a:endParaRPr>
          </a:p>
        </p:txBody>
      </p:sp>
      <p:sp>
        <p:nvSpPr>
          <p:cNvPr id="65" name="Text Placeholder 4">
            <a:extLst>
              <a:ext uri="{FF2B5EF4-FFF2-40B4-BE49-F238E27FC236}">
                <a16:creationId xmlns:a16="http://schemas.microsoft.com/office/drawing/2014/main" id="{7DDBDB00-2AD7-7261-050C-5C290203AF21}"/>
              </a:ext>
            </a:extLst>
          </p:cNvPr>
          <p:cNvSpPr txBox="1">
            <a:spLocks/>
          </p:cNvSpPr>
          <p:nvPr/>
        </p:nvSpPr>
        <p:spPr>
          <a:xfrm>
            <a:off x="3815656" y="3744353"/>
            <a:ext cx="2304688" cy="33899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Calvin McDonald (set to retire </a:t>
            </a:r>
            <a:r>
              <a:rPr lang="en-US" sz="900" b="1">
                <a:latin typeface="Trebuchet MS"/>
              </a:rPr>
              <a:t>Jan 2026</a:t>
            </a:r>
            <a:r>
              <a:rPr lang="en-US" sz="900">
                <a:latin typeface="Trebuchet MS"/>
              </a:rPr>
              <a:t>)</a:t>
            </a:r>
          </a:p>
        </p:txBody>
      </p:sp>
      <p:sp>
        <p:nvSpPr>
          <p:cNvPr id="66" name="Text Placeholder 4">
            <a:extLst>
              <a:ext uri="{FF2B5EF4-FFF2-40B4-BE49-F238E27FC236}">
                <a16:creationId xmlns:a16="http://schemas.microsoft.com/office/drawing/2014/main" id="{7E723142-4BB6-F8BB-E086-978859A598E5}"/>
              </a:ext>
            </a:extLst>
          </p:cNvPr>
          <p:cNvSpPr txBox="1">
            <a:spLocks/>
          </p:cNvSpPr>
          <p:nvPr/>
        </p:nvSpPr>
        <p:spPr>
          <a:xfrm>
            <a:off x="3119885" y="3990598"/>
            <a:ext cx="3438776" cy="31366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latin typeface="Trebuchet MS"/>
              </a:rPr>
              <a:t>strongly growth-oriented leadership style but too slow to course-correct on North America product and inventory discipline, allowing execution slippage to persist longer than it should have.</a:t>
            </a:r>
          </a:p>
        </p:txBody>
      </p:sp>
      <p:sp>
        <p:nvSpPr>
          <p:cNvPr id="67" name="Rectangle 59">
            <a:extLst>
              <a:ext uri="{FF2B5EF4-FFF2-40B4-BE49-F238E27FC236}">
                <a16:creationId xmlns:a16="http://schemas.microsoft.com/office/drawing/2014/main" id="{3307EA41-9692-EC57-6A5A-B15208F5A337}"/>
              </a:ext>
            </a:extLst>
          </p:cNvPr>
          <p:cNvSpPr>
            <a:spLocks/>
          </p:cNvSpPr>
          <p:nvPr/>
        </p:nvSpPr>
        <p:spPr>
          <a:xfrm>
            <a:off x="3753113" y="4624796"/>
            <a:ext cx="2383137" cy="236722"/>
          </a:xfrm>
          <a:prstGeom prst="roundRect">
            <a:avLst/>
          </a:prstGeom>
          <a:noFill/>
          <a:ln w="12700">
            <a:solidFill>
              <a:srgbClr val="BA1E1E"/>
            </a:solid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solidFill>
                <a:schemeClr val="bg1"/>
              </a:solidFill>
              <a:latin typeface="Trebuchet MS" panose="020B0603020202020204" pitchFamily="34" charset="0"/>
            </a:endParaRPr>
          </a:p>
        </p:txBody>
      </p:sp>
      <p:sp>
        <p:nvSpPr>
          <p:cNvPr id="68" name="Text Placeholder 4">
            <a:extLst>
              <a:ext uri="{FF2B5EF4-FFF2-40B4-BE49-F238E27FC236}">
                <a16:creationId xmlns:a16="http://schemas.microsoft.com/office/drawing/2014/main" id="{10C21336-F517-B98C-C08F-87B896E4C5B6}"/>
              </a:ext>
            </a:extLst>
          </p:cNvPr>
          <p:cNvSpPr txBox="1">
            <a:spLocks/>
          </p:cNvSpPr>
          <p:nvPr/>
        </p:nvSpPr>
        <p:spPr>
          <a:xfrm>
            <a:off x="3749200" y="4628186"/>
            <a:ext cx="2442009" cy="33091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Jane Nielson (Proposed Successor by Elliot)</a:t>
            </a:r>
            <a:endParaRPr lang="en-US">
              <a:latin typeface="Trebuchet MS"/>
            </a:endParaRPr>
          </a:p>
        </p:txBody>
      </p:sp>
      <p:sp>
        <p:nvSpPr>
          <p:cNvPr id="69" name="Text Placeholder 4">
            <a:extLst>
              <a:ext uri="{FF2B5EF4-FFF2-40B4-BE49-F238E27FC236}">
                <a16:creationId xmlns:a16="http://schemas.microsoft.com/office/drawing/2014/main" id="{CD765179-F6D4-8CD9-A068-73BC1E1825F1}"/>
              </a:ext>
            </a:extLst>
          </p:cNvPr>
          <p:cNvSpPr txBox="1">
            <a:spLocks/>
          </p:cNvSpPr>
          <p:nvPr/>
        </p:nvSpPr>
        <p:spPr>
          <a:xfrm>
            <a:off x="3180427" y="4858561"/>
            <a:ext cx="3457919" cy="974149"/>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A high-discipline operator with premium apparel experience who can tighten product and execution while restoring margin focus, with Credible prior senior roles </a:t>
            </a:r>
            <a:endParaRPr lang="en-US">
              <a:latin typeface="Trebuchet MS"/>
            </a:endParaRPr>
          </a:p>
          <a:p>
            <a:pPr algn="ctr"/>
            <a:endParaRPr lang="en-US" sz="600">
              <a:latin typeface="Trebuchet MS"/>
            </a:endParaRPr>
          </a:p>
          <a:p>
            <a:pPr algn="ctr"/>
            <a:r>
              <a:rPr lang="en-US" sz="900">
                <a:latin typeface="Trebuchet MS"/>
              </a:rPr>
              <a:t>"</a:t>
            </a:r>
            <a:r>
              <a:rPr lang="en-US" sz="900" i="1">
                <a:latin typeface="Trebuchet MS"/>
              </a:rPr>
              <a:t>Lululemon is one of the most powerful brands in retail, defined by exceptional products [and] deeply engaged communities</a:t>
            </a:r>
            <a:r>
              <a:rPr lang="en-US" sz="900">
                <a:latin typeface="Trebuchet MS"/>
              </a:rPr>
              <a:t>"-Jane Nielson (Dec 18th, 2025)</a:t>
            </a:r>
          </a:p>
        </p:txBody>
      </p:sp>
      <p:sp>
        <p:nvSpPr>
          <p:cNvPr id="71" name="Rectangle 59">
            <a:extLst>
              <a:ext uri="{FF2B5EF4-FFF2-40B4-BE49-F238E27FC236}">
                <a16:creationId xmlns:a16="http://schemas.microsoft.com/office/drawing/2014/main" id="{65CF1E15-6147-3A5D-7F8B-6167F95D971C}"/>
              </a:ext>
            </a:extLst>
          </p:cNvPr>
          <p:cNvSpPr>
            <a:spLocks/>
          </p:cNvSpPr>
          <p:nvPr/>
        </p:nvSpPr>
        <p:spPr>
          <a:xfrm>
            <a:off x="6618471" y="3837222"/>
            <a:ext cx="2361448" cy="830710"/>
          </a:xfrm>
          <a:prstGeom prst="rect">
            <a:avLst/>
          </a:prstGeom>
          <a:noFill/>
          <a:ln>
            <a:solidFill>
              <a:srgbClr val="F5625F"/>
            </a:solidFill>
            <a:prstDash val="solid"/>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solidFill>
                <a:schemeClr val="bg1"/>
              </a:solidFill>
              <a:latin typeface="Trebuchet MS" panose="020B0603020202020204" pitchFamily="34" charset="0"/>
            </a:endParaRPr>
          </a:p>
        </p:txBody>
      </p:sp>
      <p:sp>
        <p:nvSpPr>
          <p:cNvPr id="74" name="Rectangle 73">
            <a:extLst>
              <a:ext uri="{FF2B5EF4-FFF2-40B4-BE49-F238E27FC236}">
                <a16:creationId xmlns:a16="http://schemas.microsoft.com/office/drawing/2014/main" id="{913396D9-1154-995A-9AF1-11A5A6A7EDF0}"/>
              </a:ext>
            </a:extLst>
          </p:cNvPr>
          <p:cNvSpPr/>
          <p:nvPr/>
        </p:nvSpPr>
        <p:spPr>
          <a:xfrm>
            <a:off x="6621226" y="3829936"/>
            <a:ext cx="2351295" cy="321067"/>
          </a:xfrm>
          <a:prstGeom prst="rect">
            <a:avLst/>
          </a:prstGeom>
          <a:solidFill>
            <a:srgbClr val="F562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Trebuchet MS"/>
                <a:cs typeface="Arial"/>
              </a:rPr>
              <a:t>Earnings Call (Q3 2025) - CEO</a:t>
            </a:r>
          </a:p>
        </p:txBody>
      </p:sp>
      <p:sp>
        <p:nvSpPr>
          <p:cNvPr id="75" name="Text Placeholder 4">
            <a:extLst>
              <a:ext uri="{FF2B5EF4-FFF2-40B4-BE49-F238E27FC236}">
                <a16:creationId xmlns:a16="http://schemas.microsoft.com/office/drawing/2014/main" id="{31C83130-4F21-DA05-D1AB-60584D30D25B}"/>
              </a:ext>
            </a:extLst>
          </p:cNvPr>
          <p:cNvSpPr txBox="1">
            <a:spLocks/>
          </p:cNvSpPr>
          <p:nvPr/>
        </p:nvSpPr>
        <p:spPr>
          <a:xfrm>
            <a:off x="6544749" y="4143353"/>
            <a:ext cx="2498632" cy="314183"/>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i="1">
                <a:latin typeface="Trebuchet MS"/>
              </a:rPr>
              <a:t>“We are beginning to make progress against our action plan and continue to expect to see the impact of this work in 2026.”</a:t>
            </a:r>
          </a:p>
        </p:txBody>
      </p:sp>
      <p:sp>
        <p:nvSpPr>
          <p:cNvPr id="77" name="Rectangle 59">
            <a:extLst>
              <a:ext uri="{FF2B5EF4-FFF2-40B4-BE49-F238E27FC236}">
                <a16:creationId xmlns:a16="http://schemas.microsoft.com/office/drawing/2014/main" id="{4D79E1F4-CCC0-1BD9-3473-2897B69CFB20}"/>
              </a:ext>
            </a:extLst>
          </p:cNvPr>
          <p:cNvSpPr>
            <a:spLocks/>
          </p:cNvSpPr>
          <p:nvPr/>
        </p:nvSpPr>
        <p:spPr>
          <a:xfrm>
            <a:off x="6621548" y="4656104"/>
            <a:ext cx="2358943" cy="1026336"/>
          </a:xfrm>
          <a:prstGeom prst="rect">
            <a:avLst/>
          </a:prstGeom>
          <a:noFill/>
          <a:ln>
            <a:solidFill>
              <a:srgbClr val="F5625F"/>
            </a:solidFill>
            <a:prstDash val="solid"/>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solidFill>
                <a:schemeClr val="bg1"/>
              </a:solidFill>
              <a:latin typeface="Trebuchet MS" panose="020B0603020202020204" pitchFamily="34" charset="0"/>
            </a:endParaRPr>
          </a:p>
        </p:txBody>
      </p:sp>
      <p:sp>
        <p:nvSpPr>
          <p:cNvPr id="78" name="Text Placeholder 4">
            <a:extLst>
              <a:ext uri="{FF2B5EF4-FFF2-40B4-BE49-F238E27FC236}">
                <a16:creationId xmlns:a16="http://schemas.microsoft.com/office/drawing/2014/main" id="{BD2630A8-EA23-363A-B40A-3A212376D5A5}"/>
              </a:ext>
            </a:extLst>
          </p:cNvPr>
          <p:cNvSpPr txBox="1">
            <a:spLocks/>
          </p:cNvSpPr>
          <p:nvPr/>
        </p:nvSpPr>
        <p:spPr>
          <a:xfrm>
            <a:off x="6623804" y="4785387"/>
            <a:ext cx="1002986" cy="31638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Buy-back promise in Q3</a:t>
            </a:r>
            <a:endParaRPr lang="en-US">
              <a:latin typeface="Trebuchet MS"/>
            </a:endParaRPr>
          </a:p>
          <a:p>
            <a:pPr algn="ctr"/>
            <a:endParaRPr lang="en-US" sz="900">
              <a:latin typeface="Trebuchet MS"/>
            </a:endParaRPr>
          </a:p>
        </p:txBody>
      </p:sp>
      <p:sp>
        <p:nvSpPr>
          <p:cNvPr id="79" name="Isosceles Triangle 78">
            <a:extLst>
              <a:ext uri="{FF2B5EF4-FFF2-40B4-BE49-F238E27FC236}">
                <a16:creationId xmlns:a16="http://schemas.microsoft.com/office/drawing/2014/main" id="{B84B59E1-FD3E-949D-3F9E-3F656D824333}"/>
              </a:ext>
            </a:extLst>
          </p:cNvPr>
          <p:cNvSpPr/>
          <p:nvPr/>
        </p:nvSpPr>
        <p:spPr>
          <a:xfrm>
            <a:off x="6719437" y="5107299"/>
            <a:ext cx="318586" cy="296229"/>
          </a:xfrm>
          <a:prstGeom prst="triangl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a:endParaRPr>
          </a:p>
        </p:txBody>
      </p:sp>
      <p:sp>
        <p:nvSpPr>
          <p:cNvPr id="80" name="Text Placeholder 4">
            <a:extLst>
              <a:ext uri="{FF2B5EF4-FFF2-40B4-BE49-F238E27FC236}">
                <a16:creationId xmlns:a16="http://schemas.microsoft.com/office/drawing/2014/main" id="{CC50D024-DE13-0A2F-3F8A-19221DC4CEEF}"/>
              </a:ext>
            </a:extLst>
          </p:cNvPr>
          <p:cNvSpPr txBox="1">
            <a:spLocks/>
          </p:cNvSpPr>
          <p:nvPr/>
        </p:nvSpPr>
        <p:spPr>
          <a:xfrm>
            <a:off x="6879000" y="5166389"/>
            <a:ext cx="747790" cy="194177"/>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$1 Billion</a:t>
            </a:r>
            <a:endParaRPr lang="en-US">
              <a:latin typeface="Trebuchet MS"/>
            </a:endParaRPr>
          </a:p>
          <a:p>
            <a:pPr algn="ctr"/>
            <a:endParaRPr lang="en-US" sz="900">
              <a:latin typeface="Trebuchet MS"/>
            </a:endParaRPr>
          </a:p>
        </p:txBody>
      </p:sp>
      <p:sp>
        <p:nvSpPr>
          <p:cNvPr id="81" name="Trapezoid 80">
            <a:extLst>
              <a:ext uri="{FF2B5EF4-FFF2-40B4-BE49-F238E27FC236}">
                <a16:creationId xmlns:a16="http://schemas.microsoft.com/office/drawing/2014/main" id="{2AA148E1-3AE3-703A-1E6A-78C650A0AFE6}"/>
              </a:ext>
            </a:extLst>
          </p:cNvPr>
          <p:cNvSpPr/>
          <p:nvPr/>
        </p:nvSpPr>
        <p:spPr>
          <a:xfrm rot="5400000">
            <a:off x="7549449" y="4846601"/>
            <a:ext cx="675902" cy="639976"/>
          </a:xfrm>
          <a:prstGeom prst="trapezoid">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a:endParaRPr>
          </a:p>
        </p:txBody>
      </p:sp>
      <p:sp>
        <p:nvSpPr>
          <p:cNvPr id="82" name="Rectangle: Rounded Corners 81">
            <a:extLst>
              <a:ext uri="{FF2B5EF4-FFF2-40B4-BE49-F238E27FC236}">
                <a16:creationId xmlns:a16="http://schemas.microsoft.com/office/drawing/2014/main" id="{44493A34-6179-562F-6834-F64B44697F43}"/>
              </a:ext>
            </a:extLst>
          </p:cNvPr>
          <p:cNvSpPr/>
          <p:nvPr/>
        </p:nvSpPr>
        <p:spPr>
          <a:xfrm>
            <a:off x="6676735" y="4778791"/>
            <a:ext cx="855154" cy="760136"/>
          </a:xfrm>
          <a:prstGeom prst="round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a:endParaRPr>
          </a:p>
        </p:txBody>
      </p:sp>
      <p:sp>
        <p:nvSpPr>
          <p:cNvPr id="83" name="Rectangle: Rounded Corners 82">
            <a:extLst>
              <a:ext uri="{FF2B5EF4-FFF2-40B4-BE49-F238E27FC236}">
                <a16:creationId xmlns:a16="http://schemas.microsoft.com/office/drawing/2014/main" id="{A1834E78-65FA-FB0F-F228-DF995F130637}"/>
              </a:ext>
            </a:extLst>
          </p:cNvPr>
          <p:cNvSpPr/>
          <p:nvPr/>
        </p:nvSpPr>
        <p:spPr>
          <a:xfrm>
            <a:off x="8226426" y="4857865"/>
            <a:ext cx="725992" cy="621814"/>
          </a:xfrm>
          <a:prstGeom prst="round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a:endParaRPr>
          </a:p>
        </p:txBody>
      </p:sp>
      <p:sp>
        <p:nvSpPr>
          <p:cNvPr id="84" name="Text Placeholder 4">
            <a:extLst>
              <a:ext uri="{FF2B5EF4-FFF2-40B4-BE49-F238E27FC236}">
                <a16:creationId xmlns:a16="http://schemas.microsoft.com/office/drawing/2014/main" id="{2EB6128C-2380-8AEA-8F8D-4DABCD971881}"/>
              </a:ext>
            </a:extLst>
          </p:cNvPr>
          <p:cNvSpPr txBox="1">
            <a:spLocks/>
          </p:cNvSpPr>
          <p:nvPr/>
        </p:nvSpPr>
        <p:spPr>
          <a:xfrm>
            <a:off x="8205313" y="4863578"/>
            <a:ext cx="769355" cy="298415"/>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First time stock price &gt;200 since Aug 2025</a:t>
            </a:r>
            <a:endParaRPr lang="en-US">
              <a:latin typeface="Trebuchet MS"/>
            </a:endParaRPr>
          </a:p>
          <a:p>
            <a:pPr algn="ctr"/>
            <a:endParaRPr lang="en-US" sz="900">
              <a:latin typeface="Trebuchet MS"/>
            </a:endParaRPr>
          </a:p>
        </p:txBody>
      </p:sp>
      <p:sp>
        <p:nvSpPr>
          <p:cNvPr id="85" name="Text Placeholder 4">
            <a:extLst>
              <a:ext uri="{FF2B5EF4-FFF2-40B4-BE49-F238E27FC236}">
                <a16:creationId xmlns:a16="http://schemas.microsoft.com/office/drawing/2014/main" id="{7C9A3B11-5262-F28D-7D10-96AF12999C8F}"/>
              </a:ext>
            </a:extLst>
          </p:cNvPr>
          <p:cNvSpPr txBox="1">
            <a:spLocks/>
          </p:cNvSpPr>
          <p:nvPr/>
        </p:nvSpPr>
        <p:spPr>
          <a:xfrm>
            <a:off x="205333" y="5898411"/>
            <a:ext cx="1010486" cy="232969"/>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a:latin typeface="Trebuchet MS"/>
              </a:rPr>
              <a:t>Catalysts</a:t>
            </a:r>
            <a:endParaRPr lang="en-US">
              <a:latin typeface="Trebuchet MS"/>
            </a:endParaRPr>
          </a:p>
        </p:txBody>
      </p:sp>
      <p:sp>
        <p:nvSpPr>
          <p:cNvPr id="86" name="Rectangle: Rounded Corners 85">
            <a:extLst>
              <a:ext uri="{FF2B5EF4-FFF2-40B4-BE49-F238E27FC236}">
                <a16:creationId xmlns:a16="http://schemas.microsoft.com/office/drawing/2014/main" id="{F66167A2-A8B6-6485-34D2-474E07139C49}"/>
              </a:ext>
            </a:extLst>
          </p:cNvPr>
          <p:cNvSpPr/>
          <p:nvPr/>
        </p:nvSpPr>
        <p:spPr>
          <a:xfrm>
            <a:off x="283205" y="5900354"/>
            <a:ext cx="855154" cy="247199"/>
          </a:xfrm>
          <a:prstGeom prst="roundRect">
            <a:avLst/>
          </a:prstGeom>
          <a:no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rebuchet MS"/>
            </a:endParaRPr>
          </a:p>
        </p:txBody>
      </p:sp>
      <p:sp>
        <p:nvSpPr>
          <p:cNvPr id="87" name="Oval 86">
            <a:extLst>
              <a:ext uri="{FF2B5EF4-FFF2-40B4-BE49-F238E27FC236}">
                <a16:creationId xmlns:a16="http://schemas.microsoft.com/office/drawing/2014/main" id="{FB20346C-700D-BA3B-D429-00D89FEE67C8}"/>
              </a:ext>
            </a:extLst>
          </p:cNvPr>
          <p:cNvSpPr/>
          <p:nvPr/>
        </p:nvSpPr>
        <p:spPr>
          <a:xfrm>
            <a:off x="1786624" y="5908865"/>
            <a:ext cx="234253" cy="246370"/>
          </a:xfrm>
          <a:prstGeom prst="ellipse">
            <a:avLst/>
          </a:prstGeom>
          <a:solidFill>
            <a:srgbClr val="BA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rebuchet MS"/>
                <a:cs typeface="Arial"/>
              </a:rPr>
              <a:t>A</a:t>
            </a:r>
            <a:endParaRPr lang="en-US">
              <a:latin typeface="Trebuchet MS"/>
            </a:endParaRPr>
          </a:p>
        </p:txBody>
      </p:sp>
      <p:sp>
        <p:nvSpPr>
          <p:cNvPr id="88" name="Text Placeholder 4">
            <a:extLst>
              <a:ext uri="{FF2B5EF4-FFF2-40B4-BE49-F238E27FC236}">
                <a16:creationId xmlns:a16="http://schemas.microsoft.com/office/drawing/2014/main" id="{410CABD0-CE45-D85E-C210-EFA822527B48}"/>
              </a:ext>
            </a:extLst>
          </p:cNvPr>
          <p:cNvSpPr txBox="1">
            <a:spLocks/>
          </p:cNvSpPr>
          <p:nvPr/>
        </p:nvSpPr>
        <p:spPr>
          <a:xfrm>
            <a:off x="1918118" y="5877091"/>
            <a:ext cx="3733611" cy="31366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dirty="0">
                <a:latin typeface="Trebuchet MS"/>
              </a:rPr>
              <a:t>CEO and Strategic Reset Implements Jan 2026</a:t>
            </a:r>
            <a:endParaRPr lang="en-US" dirty="0">
              <a:latin typeface="Trebuchet MS"/>
            </a:endParaRPr>
          </a:p>
        </p:txBody>
      </p:sp>
      <p:sp>
        <p:nvSpPr>
          <p:cNvPr id="89" name="Oval 88">
            <a:extLst>
              <a:ext uri="{FF2B5EF4-FFF2-40B4-BE49-F238E27FC236}">
                <a16:creationId xmlns:a16="http://schemas.microsoft.com/office/drawing/2014/main" id="{BA7DD822-6EB8-A04C-C7EC-76F9329A7F77}"/>
              </a:ext>
            </a:extLst>
          </p:cNvPr>
          <p:cNvSpPr/>
          <p:nvPr/>
        </p:nvSpPr>
        <p:spPr>
          <a:xfrm>
            <a:off x="6120152" y="5909415"/>
            <a:ext cx="234253" cy="246370"/>
          </a:xfrm>
          <a:prstGeom prst="ellipse">
            <a:avLst/>
          </a:prstGeom>
          <a:solidFill>
            <a:srgbClr val="BA1E1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rebuchet MS"/>
                <a:cs typeface="Arial"/>
              </a:rPr>
              <a:t>B</a:t>
            </a:r>
            <a:endParaRPr lang="en-US">
              <a:latin typeface="Trebuchet MS"/>
            </a:endParaRPr>
          </a:p>
        </p:txBody>
      </p:sp>
      <p:sp>
        <p:nvSpPr>
          <p:cNvPr id="90" name="Text Placeholder 4">
            <a:extLst>
              <a:ext uri="{FF2B5EF4-FFF2-40B4-BE49-F238E27FC236}">
                <a16:creationId xmlns:a16="http://schemas.microsoft.com/office/drawing/2014/main" id="{C9FF0BF2-2F6B-AD34-C539-B0CA41304BE5}"/>
              </a:ext>
            </a:extLst>
          </p:cNvPr>
          <p:cNvSpPr txBox="1">
            <a:spLocks/>
          </p:cNvSpPr>
          <p:nvPr/>
        </p:nvSpPr>
        <p:spPr>
          <a:xfrm>
            <a:off x="6324346" y="5892904"/>
            <a:ext cx="2717029" cy="31366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a:latin typeface="Trebuchet MS"/>
              </a:rPr>
              <a:t>Elliot's Board Ideas are Supported</a:t>
            </a:r>
          </a:p>
        </p:txBody>
      </p:sp>
      <p:sp>
        <p:nvSpPr>
          <p:cNvPr id="17" name="Rectangle 59">
            <a:extLst>
              <a:ext uri="{FF2B5EF4-FFF2-40B4-BE49-F238E27FC236}">
                <a16:creationId xmlns:a16="http://schemas.microsoft.com/office/drawing/2014/main" id="{F548B09C-5B0D-1964-4011-772D74BE6FB2}"/>
              </a:ext>
            </a:extLst>
          </p:cNvPr>
          <p:cNvSpPr>
            <a:spLocks/>
          </p:cNvSpPr>
          <p:nvPr/>
        </p:nvSpPr>
        <p:spPr>
          <a:xfrm>
            <a:off x="7573405" y="2333393"/>
            <a:ext cx="1504901" cy="1016692"/>
          </a:xfrm>
          <a:prstGeom prst="roundRect">
            <a:avLst/>
          </a:prstGeom>
          <a:noFill/>
          <a:ln w="12700">
            <a:solidFill>
              <a:srgbClr val="00B050"/>
            </a:solidFill>
            <a:prstDash val="dash"/>
          </a:ln>
          <a:effectLst/>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solidFill>
                <a:schemeClr val="bg1"/>
              </a:solidFill>
              <a:latin typeface="Trebuchet MS" panose="020B0603020202020204" pitchFamily="34" charset="0"/>
            </a:endParaRPr>
          </a:p>
        </p:txBody>
      </p:sp>
      <p:sp>
        <p:nvSpPr>
          <p:cNvPr id="31" name="Text Placeholder 4">
            <a:extLst>
              <a:ext uri="{FF2B5EF4-FFF2-40B4-BE49-F238E27FC236}">
                <a16:creationId xmlns:a16="http://schemas.microsoft.com/office/drawing/2014/main" id="{5CB77ED1-EC25-6F41-591A-7FBC4691E8EF}"/>
              </a:ext>
            </a:extLst>
          </p:cNvPr>
          <p:cNvSpPr txBox="1">
            <a:spLocks/>
          </p:cNvSpPr>
          <p:nvPr/>
        </p:nvSpPr>
        <p:spPr>
          <a:xfrm>
            <a:off x="7527282" y="2335803"/>
            <a:ext cx="1542255" cy="688079"/>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a:latin typeface="Trebuchet MS"/>
              </a:rPr>
              <a:t>High inventory can act as a reset lever: tightens buys, clear excess with targeted markdowns, then drive margin recovery as sell-through normalizes.</a:t>
            </a:r>
            <a:endParaRPr lang="en-US">
              <a:latin typeface="Trebuchet MS"/>
            </a:endParaRPr>
          </a:p>
          <a:p>
            <a:pPr algn="ctr"/>
            <a:endParaRPr lang="en-US" sz="900">
              <a:latin typeface="Trebuchet MS"/>
            </a:endParaRPr>
          </a:p>
        </p:txBody>
      </p:sp>
      <p:sp>
        <p:nvSpPr>
          <p:cNvPr id="32" name="Text Placeholder 4">
            <a:extLst>
              <a:ext uri="{FF2B5EF4-FFF2-40B4-BE49-F238E27FC236}">
                <a16:creationId xmlns:a16="http://schemas.microsoft.com/office/drawing/2014/main" id="{80B3C7EF-F766-F0D1-B345-98D9DF72E12A}"/>
              </a:ext>
            </a:extLst>
          </p:cNvPr>
          <p:cNvSpPr txBox="1">
            <a:spLocks/>
          </p:cNvSpPr>
          <p:nvPr/>
        </p:nvSpPr>
        <p:spPr>
          <a:xfrm>
            <a:off x="7565001" y="2118069"/>
            <a:ext cx="1538061" cy="21829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b="1" i="1">
                <a:latin typeface="Trebuchet MS"/>
              </a:rPr>
              <a:t>Long-term</a:t>
            </a:r>
            <a:endParaRPr lang="en-US">
              <a:latin typeface="Trebuchet MS"/>
            </a:endParaRPr>
          </a:p>
        </p:txBody>
      </p:sp>
    </p:spTree>
    <p:extLst>
      <p:ext uri="{BB962C8B-B14F-4D97-AF65-F5344CB8AC3E}">
        <p14:creationId xmlns:p14="http://schemas.microsoft.com/office/powerpoint/2010/main" val="20263792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10.xml><?xml version="1.0" encoding="utf-8"?>
<p:tagLst xmlns:a="http://schemas.openxmlformats.org/drawingml/2006/main" xmlns:r="http://schemas.openxmlformats.org/officeDocument/2006/relationships" xmlns:p="http://schemas.openxmlformats.org/presentationml/2006/main">
  <p:tag name="MM_SLIDE_TYPE" val="6"/>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MM_SLIDE_TYPE" val="6"/>
</p:tagLst>
</file>

<file path=ppt/tags/tag13.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SCMC Theme">
  <a:themeElements>
    <a:clrScheme name="Agentis 13 September 2019 v2">
      <a:dk1>
        <a:sysClr val="windowText" lastClr="000000"/>
      </a:dk1>
      <a:lt1>
        <a:sysClr val="window" lastClr="FFFFFF"/>
      </a:lt1>
      <a:dk2>
        <a:srgbClr val="1B3540"/>
      </a:dk2>
      <a:lt2>
        <a:srgbClr val="C5D1D7"/>
      </a:lt2>
      <a:accent1>
        <a:srgbClr val="093152"/>
      </a:accent1>
      <a:accent2>
        <a:srgbClr val="007CB4"/>
      </a:accent2>
      <a:accent3>
        <a:srgbClr val="00AEEF"/>
      </a:accent3>
      <a:accent4>
        <a:srgbClr val="C2DEEA"/>
      </a:accent4>
      <a:accent5>
        <a:srgbClr val="EE7C22"/>
      </a:accent5>
      <a:accent6>
        <a:srgbClr val="4B4B4B"/>
      </a:accent6>
      <a:hlink>
        <a:srgbClr val="00AEEF"/>
      </a:hlink>
      <a:folHlink>
        <a:srgbClr val="C2DE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1">
      <a:srgbClr val="093152"/>
    </a:custClr>
    <a:custClr name="Blue 2">
      <a:srgbClr val="007CB4"/>
    </a:custClr>
    <a:custClr name="Blue 3">
      <a:srgbClr val="00AEEF"/>
    </a:custClr>
    <a:custClr name="Blue 4">
      <a:srgbClr val="C2DEEA"/>
    </a:custClr>
    <a:custClr name="Orange">
      <a:srgbClr val="EE7C22"/>
    </a:custClr>
    <a:custClr name="Grey 1">
      <a:srgbClr val="4B4B4B"/>
    </a:custClr>
    <a:custClr name="Green 1">
      <a:srgbClr val="008B96"/>
    </a:custClr>
    <a:custClr name="Green 2">
      <a:srgbClr val="00C7D6"/>
    </a:custClr>
    <a:custClr name="Grey 2">
      <a:srgbClr val="C5C5C5"/>
    </a:custClr>
    <a:custClr name="Green 3">
      <a:srgbClr val="8CD200"/>
    </a:custClr>
    <a:custClr name="Grey 3">
      <a:srgbClr val="DDDDDD"/>
    </a:custClr>
    <a:custClr name="Black">
      <a:srgbClr val="000000"/>
    </a:custClr>
    <a:custClr name="Grey 4">
      <a:srgbClr val="ECECEC"/>
    </a:custClr>
  </a:custClrLst>
  <a:extLst>
    <a:ext uri="{05A4C25C-085E-4340-85A3-A5531E510DB2}">
      <thm15:themeFamily xmlns:thm15="http://schemas.microsoft.com/office/thememl/2012/main" name="Agentis Theme - 15 June 2023" id="{908D59FA-9E52-4CC0-AD10-CCFB1A245535}" vid="{D2149622-3EB5-4640-9377-3CA6267DAF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888AED8-15B6-4EF2-805C-823A87662A54}">
  <we:reference id="wa200005566" version="1.0.0.0" store="en-US" storeType="omex"/>
  <we:alternateReferences>
    <we:reference id="wa200005566" version="1.0.0.0" store="omex"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SCMC 2026 - Pitch Deck Template</Template>
  <TotalTime>4</TotalTime>
  <Words>3214</Words>
  <Application>Microsoft Office PowerPoint</Application>
  <PresentationFormat>On-screen Show (4:3)</PresentationFormat>
  <Paragraphs>352</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Aptos</vt:lpstr>
      <vt:lpstr>Arial</vt:lpstr>
      <vt:lpstr>Arial,Sans-Serif</vt:lpstr>
      <vt:lpstr>Calibri</vt:lpstr>
      <vt:lpstr>Courier New</vt:lpstr>
      <vt:lpstr>Georgia</vt:lpstr>
      <vt:lpstr>Helvetica Neue</vt:lpstr>
      <vt:lpstr>Noto Sans Symbols</vt:lpstr>
      <vt:lpstr>Trebuchet MS</vt:lpstr>
      <vt:lpstr>Wingdings</vt:lpstr>
      <vt:lpstr>SCMC Theme</vt:lpstr>
      <vt:lpstr>EXECUTIVE OVERVIEW</vt:lpstr>
      <vt:lpstr>Team Fantastic Four</vt:lpstr>
      <vt:lpstr>Investment Summary</vt:lpstr>
      <vt:lpstr>EXECUTIVE OVERVIEW</vt:lpstr>
      <vt:lpstr>COMPANY OVERVIEW</vt:lpstr>
      <vt:lpstr>Company Overview</vt:lpstr>
      <vt:lpstr>INVESTMENT THESES</vt:lpstr>
      <vt:lpstr>Thesis I: North America Reset Drives Re-Rate</vt:lpstr>
      <vt:lpstr>Thesis I: North America Reset Drives Re-Rate</vt:lpstr>
      <vt:lpstr>Precedent Case Study Ralph Lauren (NYSE:RL)</vt:lpstr>
      <vt:lpstr>Thesis II: International and Men's Expansion Drive Next Leg of Growth</vt:lpstr>
      <vt:lpstr>Thesis II: International and Men’s Expansion Drive Next Leg of Growth</vt:lpstr>
      <vt:lpstr>Thesis II: International and Men’s Expansion Drive Next Leg of Growth</vt:lpstr>
      <vt:lpstr>VALUATION</vt:lpstr>
      <vt:lpstr>DCF Earnings Model – Base Case</vt:lpstr>
      <vt:lpstr>Comparable Companies Analysis</vt:lpstr>
      <vt:lpstr>Precedent Transactions Analysis</vt:lpstr>
      <vt:lpstr>RISKS &amp; CATALYSTS</vt:lpstr>
      <vt:lpstr>Risks &amp; Mitigations</vt:lpstr>
      <vt:lpstr>Catalysts</vt:lpstr>
      <vt:lpstr>APPENDIX</vt:lpstr>
      <vt:lpstr>DCF Earnings Model – Bull Case</vt:lpstr>
      <vt:lpstr>DCF Earnings Model – Bear Case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 Chen</dc:creator>
  <cp:lastModifiedBy>Max Chen</cp:lastModifiedBy>
  <cp:revision>14</cp:revision>
  <cp:lastPrinted>2026-01-01T07:53:03Z</cp:lastPrinted>
  <dcterms:created xsi:type="dcterms:W3CDTF">2025-12-30T02:58:29Z</dcterms:created>
  <dcterms:modified xsi:type="dcterms:W3CDTF">2026-01-01T08:07:16Z</dcterms:modified>
</cp:coreProperties>
</file>